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2" r:id="rId3"/>
    <p:sldId id="260" r:id="rId4"/>
    <p:sldId id="261" r:id="rId5"/>
    <p:sldId id="287" r:id="rId6"/>
    <p:sldId id="286" r:id="rId7"/>
    <p:sldId id="258" r:id="rId8"/>
    <p:sldId id="288" r:id="rId9"/>
    <p:sldId id="263" r:id="rId10"/>
    <p:sldId id="264" r:id="rId11"/>
    <p:sldId id="266" r:id="rId12"/>
    <p:sldId id="265" r:id="rId13"/>
    <p:sldId id="289" r:id="rId14"/>
    <p:sldId id="293" r:id="rId15"/>
    <p:sldId id="294" r:id="rId16"/>
    <p:sldId id="295" r:id="rId17"/>
    <p:sldId id="291" r:id="rId18"/>
    <p:sldId id="267" r:id="rId19"/>
    <p:sldId id="292" r:id="rId20"/>
    <p:sldId id="268" r:id="rId21"/>
    <p:sldId id="269" r:id="rId22"/>
    <p:sldId id="271" r:id="rId23"/>
    <p:sldId id="270" r:id="rId24"/>
    <p:sldId id="272" r:id="rId25"/>
    <p:sldId id="273" r:id="rId26"/>
    <p:sldId id="290" r:id="rId27"/>
    <p:sldId id="275" r:id="rId28"/>
    <p:sldId id="276" r:id="rId29"/>
    <p:sldId id="278" r:id="rId30"/>
    <p:sldId id="279" r:id="rId31"/>
    <p:sldId id="277" r:id="rId32"/>
    <p:sldId id="280" r:id="rId33"/>
    <p:sldId id="281" r:id="rId34"/>
    <p:sldId id="282" r:id="rId35"/>
    <p:sldId id="283" r:id="rId36"/>
    <p:sldId id="284" r:id="rId37"/>
    <p:sldId id="285" r:id="rId3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>
        <p:scale>
          <a:sx n="80" d="100"/>
          <a:sy n="8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42484-B9EA-4A9D-8F82-F744C3F1967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6BAF7-3A0B-48AF-A3FB-2BF8EFB94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24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402D9-711C-4EE8-AFA8-89413995CCA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689F5-E6D5-4ADD-A014-2E83C5EA7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72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77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689F5-E6D5-4ADD-A014-2E83C5EA781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61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08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21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0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22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69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62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70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84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0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49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3B3D1-213E-4634-8F8A-BC21F8BE10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790C-32EF-4FFF-83B3-C2726A820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12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Гомоморфное шифрование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9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i="1" dirty="0">
                    <a:latin typeface="Times New Roman"/>
                    <a:ea typeface="Times New Roman"/>
                    <a:cs typeface="Times New Roman"/>
                  </a:rPr>
                  <a:t>Шифрование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Для шифрования сообщения </a:t>
                </a:r>
                <a:r>
                  <a:rPr lang="ru-RU" i="1" dirty="0">
                    <a:effectLst/>
                    <a:latin typeface="Cambria Math"/>
                    <a:ea typeface="Times New Roman"/>
                    <a:cs typeface="Times New Roman"/>
                  </a:rPr>
                  <a:t>М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выполняются следующие шаги: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Сообщение </a:t>
                </a:r>
                <a:r>
                  <a:rPr lang="ru-RU" i="1" dirty="0">
                    <a:effectLst/>
                    <a:latin typeface="Cambria Math"/>
                    <a:ea typeface="Times New Roman"/>
                    <a:cs typeface="Times New Roman"/>
                  </a:rPr>
                  <a:t>М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представляется в виде цепочки чисел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, каждое из которых не превосходит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𝑝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−1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;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Выбирается случайное число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1≤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≤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𝑝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−2;</m:t>
                    </m:r>
                  </m:oMath>
                </a14:m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Вычисляется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𝛾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𝑚𝑜𝑑𝑝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 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𝛿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𝑚𝑜𝑑𝑝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</m:oMath>
                </a14:m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Получена криптограмма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𝐸𝑙𝐺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𝛾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, 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𝛿</m:t>
                        </m:r>
                      </m:e>
                    </m:d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r="-1185" b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449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i="1" dirty="0" smtClean="0">
                    <a:latin typeface="Times New Roman"/>
                    <a:ea typeface="Times New Roman"/>
                    <a:cs typeface="Times New Roman"/>
                  </a:rPr>
                  <a:t>Дешифрование 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44958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Для дешифрования сообщения </a:t>
                </a:r>
                <a:r>
                  <a:rPr lang="ru-RU" i="1" dirty="0">
                    <a:effectLst/>
                    <a:latin typeface="Cambria Math"/>
                    <a:ea typeface="Times New Roman"/>
                    <a:cs typeface="Times New Roman"/>
                  </a:rPr>
                  <a:t>М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выполняются следующие операции: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С использованием закрытого ключа, вычисляется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𝛾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𝑚𝑜𝑑𝑝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</m:oMath>
                </a14:m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Восстанавливается сообщение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𝛾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𝛿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𝑚𝑜𝑑𝑝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𝛾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𝛿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𝛼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𝑘</m:t>
                          </m:r>
                        </m:sup>
                      </m:sSup>
                      <m:r>
                        <a:rPr lang="ru-RU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𝑘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𝑀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𝑚𝑜𝑑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𝑝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r="-1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243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683568" y="476672"/>
                <a:ext cx="7560840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400" i="1" dirty="0" smtClean="0">
                    <a:latin typeface="Times New Roman"/>
                    <a:ea typeface="Times New Roman"/>
                    <a:cs typeface="Times New Roman"/>
                  </a:rPr>
                  <a:t>Свойства </a:t>
                </a:r>
                <a:r>
                  <a:rPr lang="ru-RU" sz="2400" i="1" dirty="0" err="1">
                    <a:latin typeface="Times New Roman"/>
                    <a:ea typeface="Times New Roman"/>
                    <a:cs typeface="Times New Roman"/>
                  </a:rPr>
                  <a:t>гомоморфности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>Функция криптосистемы Эль </a:t>
                </a:r>
                <a:r>
                  <a:rPr lang="ru-RU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Гамаля</a:t>
                </a:r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/>
                </a:r>
                <a:r>
                  <a:rPr lang="ru-RU" sz="2400" dirty="0" err="1">
                    <a:effectLst/>
                    <a:latin typeface="Times New Roman"/>
                    <a:ea typeface="Times New Roman"/>
                    <a:cs typeface="Times New Roman"/>
                  </a:rPr>
                  <a:t>гомоморфна</a:t>
                </a:r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> относительно операции умножения открытых текстов: криптограмма произведения может быть вычислена как произведение криптограмм сомножителей. 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𝐸𝑙𝐺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𝑦</m:t>
                          </m:r>
                          <m:r>
                            <a:rPr lang="en-US" sz="2400" b="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𝐸𝑙𝐺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𝐸𝑙𝐺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ru-RU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𝑚𝑜𝑑</m:t>
                          </m:r>
                          <m:r>
                            <a:rPr lang="ru-RU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ru-RU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𝑝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6672"/>
                <a:ext cx="7560840" cy="3231654"/>
              </a:xfrm>
              <a:prstGeom prst="rect">
                <a:avLst/>
              </a:prstGeom>
              <a:blipFill rotWithShape="1">
                <a:blip r:embed="rId2"/>
                <a:stretch>
                  <a:fillRect l="-1210" r="-1290" b="-5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21022" y="3825914"/>
                <a:ext cx="8409803" cy="1042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/>
                  <a:t>Функция шифрования КС ЭГ обладает свойством рандомизации.</a:t>
                </a:r>
              </a:p>
              <a:p>
                <a:r>
                  <a:rPr lang="ru-RU" sz="2000" dirty="0" smtClean="0"/>
                  <a:t> Криптограмму произведения можно </a:t>
                </a:r>
                <a:r>
                  <a:rPr lang="ru-RU" sz="2000" dirty="0" err="1" smtClean="0"/>
                  <a:t>рандомизировать</a:t>
                </a:r>
                <a:r>
                  <a:rPr lang="ru-RU" sz="2000" dirty="0" smtClean="0"/>
                  <a:t>, выбрав случайное</a:t>
                </a:r>
              </a:p>
              <a:p>
                <a:r>
                  <a:rPr lang="ru-RU" sz="2000" dirty="0" smtClean="0"/>
                  <a:t> число  </a:t>
                </a:r>
                <a:r>
                  <a:rPr lang="en-US" sz="2000" dirty="0" smtClean="0"/>
                  <a:t>r</a:t>
                </a:r>
                <a:r>
                  <a:rPr lang="ru-RU" sz="2000" dirty="0"/>
                  <a:t/>
                </a:r>
                <a:r>
                  <a:rPr lang="ru-RU" sz="2000" dirty="0" smtClean="0"/>
                  <a:t>и </a:t>
                </a:r>
                <a:r>
                  <a:rPr lang="ru-RU" sz="2000" dirty="0" err="1" smtClean="0"/>
                  <a:t>домножив</a:t>
                </a:r>
                <a:r>
                  <a:rPr lang="ru-RU" sz="2000" dirty="0" smtClean="0"/>
                  <a:t> первую часть криптограммы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ru-RU" sz="2000" b="0" i="0" smtClean="0">
                        <a:latin typeface="Cambria Math"/>
                      </a:rPr>
                      <m:t>, а второй на </m:t>
                    </m:r>
                    <m:sSup>
                      <m:sSup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</a:rPr>
                          <m:t>α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22" y="3825914"/>
                <a:ext cx="8409803" cy="1042017"/>
              </a:xfrm>
              <a:prstGeom prst="rect">
                <a:avLst/>
              </a:prstGeom>
              <a:blipFill rotWithShape="1">
                <a:blip r:embed="rId3"/>
                <a:stretch>
                  <a:fillRect l="-725" t="-2924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4582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25963"/>
          </a:xfrm>
        </p:spPr>
        <p:txBody>
          <a:bodyPr>
            <a:normAutofit/>
          </a:bodyPr>
          <a:lstStyle/>
          <a:p>
            <a:r>
              <a:rPr lang="ru-RU" b="1" dirty="0"/>
              <a:t>Гомоморфное свойство: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Предположим, что мы имеем два </a:t>
            </a:r>
            <a:r>
              <a:rPr lang="ru-RU" dirty="0" err="1" smtClean="0"/>
              <a:t>зашифро</a:t>
            </a:r>
            <a:r>
              <a:rPr lang="ru-RU" dirty="0" smtClean="0"/>
              <a:t>-ванных </a:t>
            </a:r>
            <a:r>
              <a:rPr lang="ru-RU" dirty="0"/>
              <a:t>сообщения C</a:t>
            </a:r>
            <a:r>
              <a:rPr lang="ru-RU" baseline="-25000" dirty="0"/>
              <a:t>1</a:t>
            </a:r>
            <a:r>
              <a:rPr lang="ru-RU" dirty="0"/>
              <a:t> и C</a:t>
            </a:r>
            <a:r>
              <a:rPr lang="ru-RU" baseline="-25000" dirty="0"/>
              <a:t>2</a:t>
            </a:r>
            <a:r>
              <a:rPr lang="ru-RU" dirty="0"/>
              <a:t> алгоритмом </a:t>
            </a:r>
            <a:r>
              <a:rPr lang="ru-RU" dirty="0" err="1"/>
              <a:t>ElGamal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Найдем произведение криптограмм: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Расшифруем общую криптограмму: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7145364"/>
              </p:ext>
            </p:extLst>
          </p:nvPr>
        </p:nvGraphicFramePr>
        <p:xfrm>
          <a:off x="755576" y="3284984"/>
          <a:ext cx="1652184" cy="504056"/>
        </p:xfrm>
        <a:graphic>
          <a:graphicData uri="http://schemas.openxmlformats.org/presentationml/2006/ole">
            <p:oleObj spid="_x0000_s1141" name="Equation" r:id="rId3" imgW="749160" imgH="228600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2797501"/>
              </p:ext>
            </p:extLst>
          </p:nvPr>
        </p:nvGraphicFramePr>
        <p:xfrm>
          <a:off x="2987824" y="3284984"/>
          <a:ext cx="1736725" cy="504825"/>
        </p:xfrm>
        <a:graphic>
          <a:graphicData uri="http://schemas.openxmlformats.org/presentationml/2006/ole">
            <p:oleObj spid="_x0000_s1142" name="Equation" r:id="rId4" imgW="787320" imgH="228600" progId="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475567"/>
              </p:ext>
            </p:extLst>
          </p:nvPr>
        </p:nvGraphicFramePr>
        <p:xfrm>
          <a:off x="1187624" y="4365104"/>
          <a:ext cx="4649788" cy="504825"/>
        </p:xfrm>
        <a:graphic>
          <a:graphicData uri="http://schemas.openxmlformats.org/presentationml/2006/ole">
            <p:oleObj spid="_x0000_s1143" name="Equation" r:id="rId5" imgW="2108160" imgH="22860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0235698"/>
              </p:ext>
            </p:extLst>
          </p:nvPr>
        </p:nvGraphicFramePr>
        <p:xfrm>
          <a:off x="1475656" y="5517232"/>
          <a:ext cx="4751871" cy="524916"/>
        </p:xfrm>
        <a:graphic>
          <a:graphicData uri="http://schemas.openxmlformats.org/presentationml/2006/ole">
            <p:oleObj spid="_x0000_s1144" name="Equation" r:id="rId6" imgW="2184120" imgH="241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872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9004"/>
            <a:ext cx="9156700" cy="59789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AutoShape 3"/>
          <p:cNvSpPr>
            <a:spLocks noChangeAspect="1" noChangeArrowheads="1"/>
          </p:cNvSpPr>
          <p:nvPr/>
        </p:nvSpPr>
        <p:spPr bwMode="auto">
          <a:xfrm>
            <a:off x="-6350" y="84138"/>
            <a:ext cx="9156700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9613" y="84138"/>
            <a:ext cx="1584325" cy="39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42910" y="1571612"/>
            <a:ext cx="7992889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/>
              <a:t>Гомоморфизм криптосистемы Рабина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785794"/>
            <a:ext cx="5400600" cy="754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6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Рисунок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115888"/>
            <a:ext cx="91567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293096"/>
            <a:ext cx="9036496" cy="181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2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48" y="678706"/>
            <a:ext cx="8496944" cy="547260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Гомоморфное свойство: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Предположим, что мы имеем два </a:t>
            </a:r>
            <a:r>
              <a:rPr lang="ru-RU" dirty="0" err="1" smtClean="0"/>
              <a:t>зашифро</a:t>
            </a:r>
            <a:r>
              <a:rPr lang="ru-RU" dirty="0" smtClean="0"/>
              <a:t>-ванных </a:t>
            </a:r>
            <a:r>
              <a:rPr lang="ru-RU" dirty="0"/>
              <a:t>сообщения C</a:t>
            </a:r>
            <a:r>
              <a:rPr lang="ru-RU" baseline="-25000" dirty="0"/>
              <a:t>1</a:t>
            </a:r>
            <a:r>
              <a:rPr lang="ru-RU" dirty="0"/>
              <a:t> и C</a:t>
            </a:r>
            <a:r>
              <a:rPr lang="ru-RU" baseline="-25000" dirty="0"/>
              <a:t>2</a:t>
            </a:r>
            <a:r>
              <a:rPr lang="ru-RU" dirty="0"/>
              <a:t> алгоритмом </a:t>
            </a:r>
            <a:r>
              <a:rPr lang="ru-RU" dirty="0" smtClean="0"/>
              <a:t>Рабина,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Найдем произведение криптограмм:</a:t>
            </a:r>
          </a:p>
          <a:p>
            <a:pPr marL="0" indent="0">
              <a:buNone/>
            </a:pPr>
            <a:r>
              <a:rPr lang="ru-RU" dirty="0" smtClean="0"/>
              <a:t>                             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Расшифруем общую криптограмму: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. Одно из решений является истинным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0108090"/>
              </p:ext>
            </p:extLst>
          </p:nvPr>
        </p:nvGraphicFramePr>
        <p:xfrm>
          <a:off x="405880" y="2766938"/>
          <a:ext cx="2324100" cy="533400"/>
        </p:xfrm>
        <a:graphic>
          <a:graphicData uri="http://schemas.openxmlformats.org/presentationml/2006/ole">
            <p:oleObj spid="_x0000_s5154" name="Equation" r:id="rId3" imgW="1054080" imgH="241200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9203339"/>
              </p:ext>
            </p:extLst>
          </p:nvPr>
        </p:nvGraphicFramePr>
        <p:xfrm>
          <a:off x="3286200" y="2766938"/>
          <a:ext cx="2352675" cy="533400"/>
        </p:xfrm>
        <a:graphic>
          <a:graphicData uri="http://schemas.openxmlformats.org/presentationml/2006/ole">
            <p:oleObj spid="_x0000_s5155" name="Equation" r:id="rId4" imgW="1066680" imgH="241200" progId="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8944958"/>
              </p:ext>
            </p:extLst>
          </p:nvPr>
        </p:nvGraphicFramePr>
        <p:xfrm>
          <a:off x="333872" y="3415010"/>
          <a:ext cx="8093075" cy="531813"/>
        </p:xfrm>
        <a:graphic>
          <a:graphicData uri="http://schemas.openxmlformats.org/presentationml/2006/ole">
            <p:oleObj spid="_x0000_s5156" name="Equation" r:id="rId5" imgW="3670200" imgH="24120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6492430"/>
              </p:ext>
            </p:extLst>
          </p:nvPr>
        </p:nvGraphicFramePr>
        <p:xfrm>
          <a:off x="549896" y="4855170"/>
          <a:ext cx="4972050" cy="525462"/>
        </p:xfrm>
        <a:graphic>
          <a:graphicData uri="http://schemas.openxmlformats.org/presentationml/2006/ole">
            <p:oleObj spid="_x0000_s5157" name="Equation" r:id="rId6" imgW="2286000" imgH="241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949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6799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Математические основы</a:t>
            </a:r>
            <a:r>
              <a:rPr lang="en-US" sz="3600" dirty="0" smtClean="0"/>
              <a:t> (</a:t>
            </a:r>
            <a:r>
              <a:rPr lang="ru-RU" sz="3600" dirty="0" smtClean="0"/>
              <a:t>дополнение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5446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НОД(</a:t>
            </a:r>
            <a:r>
              <a:rPr lang="en-US" sz="2400" dirty="0" err="1" smtClean="0"/>
              <a:t>a,b</a:t>
            </a:r>
            <a:r>
              <a:rPr lang="en-US" sz="2400" dirty="0" smtClean="0"/>
              <a:t>)-</a:t>
            </a:r>
            <a:r>
              <a:rPr lang="ru-RU" sz="2400" dirty="0" smtClean="0"/>
              <a:t>наибольшее общее кратное</a:t>
            </a:r>
            <a:r>
              <a:rPr lang="en-US" sz="2400" dirty="0" smtClean="0"/>
              <a:t> - </a:t>
            </a:r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dirty="0" err="1" smtClean="0"/>
              <a:t>a,b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r>
              <a:rPr lang="ru-RU" sz="2400" dirty="0" smtClean="0"/>
              <a:t>НОК(</a:t>
            </a:r>
            <a:r>
              <a:rPr lang="en-US" sz="2400" dirty="0" err="1" smtClean="0"/>
              <a:t>a,b</a:t>
            </a:r>
            <a:r>
              <a:rPr lang="ru-RU" sz="2400" dirty="0" smtClean="0"/>
              <a:t>) – наименьшее общее кратное (</a:t>
            </a:r>
            <a:r>
              <a:rPr lang="en-US" sz="2400" dirty="0" smtClean="0"/>
              <a:t>lcm(</a:t>
            </a:r>
            <a:r>
              <a:rPr lang="en-US" sz="2400" dirty="0" err="1" smtClean="0"/>
              <a:t>a,b</a:t>
            </a:r>
            <a:r>
              <a:rPr lang="en-US" sz="2400" dirty="0" smtClean="0"/>
              <a:t>)) – </a:t>
            </a:r>
            <a:r>
              <a:rPr lang="ru-RU" sz="2400" dirty="0" smtClean="0"/>
              <a:t>наименьшее целое, которое делится  на оба числа без остатка</a:t>
            </a:r>
          </a:p>
          <a:p>
            <a:pPr marL="0" indent="0">
              <a:buNone/>
            </a:pPr>
            <a:r>
              <a:rPr lang="en-US" sz="2400" dirty="0" smtClean="0"/>
              <a:t>      lcm(4,</a:t>
            </a:r>
            <a:r>
              <a:rPr lang="ru-RU" sz="2400" dirty="0" smtClean="0"/>
              <a:t>6</a:t>
            </a:r>
            <a:r>
              <a:rPr lang="en-US" sz="2400" dirty="0" smtClean="0"/>
              <a:t>)=</a:t>
            </a:r>
            <a:r>
              <a:rPr lang="ru-RU" sz="2400" dirty="0" smtClean="0"/>
              <a:t>12, </a:t>
            </a:r>
            <a:r>
              <a:rPr lang="en-US" sz="2400" dirty="0" smtClean="0"/>
              <a:t>lcm(4,</a:t>
            </a:r>
            <a:r>
              <a:rPr lang="ru-RU" sz="2400" dirty="0" smtClean="0"/>
              <a:t>14</a:t>
            </a:r>
            <a:r>
              <a:rPr lang="en-US" sz="2400" dirty="0" smtClean="0"/>
              <a:t>)=2</a:t>
            </a:r>
            <a:r>
              <a:rPr lang="ru-RU" sz="2400" dirty="0" smtClean="0"/>
              <a:t>8.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Замечательный факт </a:t>
            </a:r>
            <a:r>
              <a:rPr lang="en-US" sz="2400" dirty="0"/>
              <a:t>lcm(</a:t>
            </a:r>
            <a:r>
              <a:rPr lang="en-US" sz="2400" dirty="0" err="1"/>
              <a:t>a,b</a:t>
            </a:r>
            <a:r>
              <a:rPr lang="en-US" sz="2400" dirty="0" smtClean="0"/>
              <a:t>)</a:t>
            </a:r>
            <a:r>
              <a:rPr lang="ru-RU" sz="2400" dirty="0" smtClean="0"/>
              <a:t>=</a:t>
            </a:r>
            <a:r>
              <a:rPr lang="en-US" sz="2400" dirty="0" err="1" smtClean="0"/>
              <a:t>ab</a:t>
            </a:r>
            <a:r>
              <a:rPr lang="en-US" sz="2400" dirty="0" smtClean="0"/>
              <a:t>/</a:t>
            </a:r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dirty="0" err="1" smtClean="0"/>
              <a:t>a,b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r>
              <a:rPr lang="ru-RU" sz="2400" dirty="0" smtClean="0"/>
              <a:t>Пусть </a:t>
            </a:r>
            <a:r>
              <a:rPr lang="en-US" sz="2400" dirty="0" smtClean="0"/>
              <a:t>n=</a:t>
            </a:r>
            <a:r>
              <a:rPr lang="en-US" sz="2400" dirty="0" err="1" smtClean="0"/>
              <a:t>pq</a:t>
            </a:r>
            <a:r>
              <a:rPr lang="ru-RU" sz="2400" dirty="0" smtClean="0"/>
              <a:t>, </a:t>
            </a:r>
            <a:r>
              <a:rPr lang="en-US" sz="2400" dirty="0" smtClean="0"/>
              <a:t>p </a:t>
            </a:r>
            <a:r>
              <a:rPr lang="ru-RU" sz="2400" dirty="0" smtClean="0"/>
              <a:t>и </a:t>
            </a:r>
            <a:r>
              <a:rPr lang="en-US" sz="2400" dirty="0" smtClean="0"/>
              <a:t>q  - </a:t>
            </a:r>
            <a:r>
              <a:rPr lang="ru-RU" sz="2400" dirty="0" smtClean="0"/>
              <a:t>простые числа</a:t>
            </a:r>
            <a:r>
              <a:rPr lang="en-US" sz="2400" dirty="0" smtClean="0"/>
              <a:t> </a:t>
            </a:r>
            <a:r>
              <a:rPr lang="ru-RU" sz="2400" dirty="0" smtClean="0"/>
              <a:t>. Тогда функция </a:t>
            </a:r>
            <a:r>
              <a:rPr lang="ru-RU" sz="2400" dirty="0" err="1" smtClean="0"/>
              <a:t>Кармайкла</a:t>
            </a:r>
            <a:endParaRPr lang="ru-RU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         - множество целых чисел по модулю </a:t>
            </a:r>
            <a:r>
              <a:rPr lang="en-US" sz="2400" dirty="0" smtClean="0"/>
              <a:t>n,</a:t>
            </a:r>
          </a:p>
          <a:p>
            <a:pPr marL="0" indent="0">
              <a:buNone/>
            </a:pPr>
            <a:r>
              <a:rPr lang="ru-RU" sz="2400" dirty="0" smtClean="0"/>
              <a:t>      </a:t>
            </a:r>
            <a:r>
              <a:rPr lang="en-US" sz="2400" dirty="0" smtClean="0"/>
              <a:t>   -</a:t>
            </a:r>
            <a:r>
              <a:rPr lang="ru-RU" sz="2400" dirty="0"/>
              <a:t>множество целых чисел </a:t>
            </a:r>
            <a:r>
              <a:rPr lang="ru-RU" sz="2400" dirty="0" smtClean="0"/>
              <a:t>взаимно простых с </a:t>
            </a:r>
            <a:r>
              <a:rPr lang="en-US" sz="2400" dirty="0" smtClean="0"/>
              <a:t>n, </a:t>
            </a:r>
            <a:r>
              <a:rPr lang="ru-RU" sz="2400" dirty="0" smtClean="0"/>
              <a:t>это множество состоит из чисел           ,</a:t>
            </a:r>
          </a:p>
          <a:p>
            <a:pPr marL="0" indent="0">
              <a:buNone/>
            </a:pPr>
            <a:r>
              <a:rPr lang="ru-RU" sz="2400" dirty="0" smtClean="0"/>
              <a:t>         - множество целых чисел </a:t>
            </a:r>
            <a:r>
              <a:rPr lang="ru-RU" sz="2400" dirty="0" err="1" smtClean="0"/>
              <a:t>взаимнопростых</a:t>
            </a:r>
            <a:r>
              <a:rPr lang="ru-RU" sz="2400" dirty="0" smtClean="0"/>
              <a:t> с      -это множество состоит из              чисел.</a:t>
            </a:r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9861308"/>
              </p:ext>
            </p:extLst>
          </p:nvPr>
        </p:nvGraphicFramePr>
        <p:xfrm>
          <a:off x="2411760" y="3861048"/>
          <a:ext cx="2970330" cy="432048"/>
        </p:xfrm>
        <a:graphic>
          <a:graphicData uri="http://schemas.openxmlformats.org/presentationml/2006/ole">
            <p:oleObj spid="_x0000_s2148" name="Equation" r:id="rId3" imgW="1396800" imgH="203040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1714242"/>
              </p:ext>
            </p:extLst>
          </p:nvPr>
        </p:nvGraphicFramePr>
        <p:xfrm>
          <a:off x="539552" y="4221088"/>
          <a:ext cx="360040" cy="432048"/>
        </p:xfrm>
        <a:graphic>
          <a:graphicData uri="http://schemas.openxmlformats.org/presentationml/2006/ole">
            <p:oleObj spid="_x0000_s2149" name="Equation" r:id="rId4" imgW="190440" imgH="228600" progId="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975411"/>
              </p:ext>
            </p:extLst>
          </p:nvPr>
        </p:nvGraphicFramePr>
        <p:xfrm>
          <a:off x="539552" y="4653136"/>
          <a:ext cx="358775" cy="457200"/>
        </p:xfrm>
        <a:graphic>
          <a:graphicData uri="http://schemas.openxmlformats.org/presentationml/2006/ole">
            <p:oleObj spid="_x0000_s2150" name="Equation" r:id="rId5" imgW="190440" imgH="24120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2150569"/>
              </p:ext>
            </p:extLst>
          </p:nvPr>
        </p:nvGraphicFramePr>
        <p:xfrm>
          <a:off x="4283968" y="5085184"/>
          <a:ext cx="714489" cy="288032"/>
        </p:xfrm>
        <a:graphic>
          <a:graphicData uri="http://schemas.openxmlformats.org/presentationml/2006/ole">
            <p:oleObj spid="_x0000_s2151" name="Equation" r:id="rId6" imgW="330120" imgH="20304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3542421"/>
              </p:ext>
            </p:extLst>
          </p:nvPr>
        </p:nvGraphicFramePr>
        <p:xfrm>
          <a:off x="611560" y="5445224"/>
          <a:ext cx="454025" cy="481013"/>
        </p:xfrm>
        <a:graphic>
          <a:graphicData uri="http://schemas.openxmlformats.org/presentationml/2006/ole">
            <p:oleObj spid="_x0000_s2152" name="Equation" r:id="rId7" imgW="241200" imgH="253800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6454580"/>
              </p:ext>
            </p:extLst>
          </p:nvPr>
        </p:nvGraphicFramePr>
        <p:xfrm>
          <a:off x="6876256" y="5445224"/>
          <a:ext cx="303814" cy="347216"/>
        </p:xfrm>
        <a:graphic>
          <a:graphicData uri="http://schemas.openxmlformats.org/presentationml/2006/ole">
            <p:oleObj spid="_x0000_s2153" name="Equation" r:id="rId8" imgW="177480" imgH="203040" progId="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6509650"/>
              </p:ext>
            </p:extLst>
          </p:nvPr>
        </p:nvGraphicFramePr>
        <p:xfrm>
          <a:off x="3491880" y="5805264"/>
          <a:ext cx="720080" cy="360040"/>
        </p:xfrm>
        <a:graphic>
          <a:graphicData uri="http://schemas.openxmlformats.org/presentationml/2006/ole">
            <p:oleObj spid="_x0000_s2154" name="Equation" r:id="rId9" imgW="406080" imgH="203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485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3.Криптосистема </a:t>
            </a:r>
            <a:r>
              <a:rPr lang="ru-RU" sz="3200" dirty="0" err="1" smtClean="0"/>
              <a:t>Пэйе</a:t>
            </a:r>
            <a:r>
              <a:rPr lang="ru-RU" sz="3200" dirty="0"/>
              <a:t> </a:t>
            </a:r>
            <a:r>
              <a:rPr lang="ru-RU" sz="3200" dirty="0" smtClean="0"/>
              <a:t>(</a:t>
            </a:r>
            <a:r>
              <a:rPr lang="en-US" sz="3200" dirty="0" err="1" smtClean="0"/>
              <a:t>Paillier</a:t>
            </a:r>
            <a:r>
              <a:rPr lang="en-US" sz="3200" dirty="0"/>
              <a:t> </a:t>
            </a:r>
            <a:r>
              <a:rPr lang="ru-RU" sz="3200" dirty="0" smtClean="0"/>
              <a:t>1999г.)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82296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2400" i="1" dirty="0" smtClean="0">
                    <a:latin typeface="Times New Roman"/>
                    <a:ea typeface="Calibri"/>
                    <a:cs typeface="Times New Roman"/>
                  </a:rPr>
                  <a:t>Генерация ключей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Выбираются p и q — два больших простых числа, такие что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𝑝𝑞</m:t>
                            </m:r>
                            <m: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 </m:t>
                            </m:r>
                            <m:d>
                              <m:dPr>
                                <m:ctrlPr>
                                  <a:rPr lang="ru-RU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𝑞</m:t>
                                </m:r>
                                <m:r>
                                  <a:rPr lang="ru-RU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ru-RU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𝑝</m:t>
                                </m:r>
                                <m:r>
                                  <a:rPr lang="ru-RU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=1;</m:t>
                    </m:r>
                  </m:oMath>
                </a14:m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Вычисляются </a:t>
                </a:r>
                <a:r>
                  <a:rPr lang="ru-RU" sz="2400" i="1" dirty="0">
                    <a:effectLst/>
                    <a:latin typeface="Cambria Math"/>
                    <a:ea typeface="Calibri"/>
                    <a:cs typeface="Times New Roman"/>
                  </a:rPr>
                  <a:t>n = </a:t>
                </a:r>
                <a:r>
                  <a:rPr lang="ru-RU" sz="2400" i="1" dirty="0" err="1">
                    <a:effectLst/>
                    <a:latin typeface="Cambria Math"/>
                    <a:ea typeface="Calibri"/>
                    <a:cs typeface="Times New Roman"/>
                  </a:rPr>
                  <a:t>pq</a:t>
                </a: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 и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  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𝜆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=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𝑙𝑐𝑚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𝑝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− 1, 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𝑞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− 1)</m:t>
                    </m:r>
                  </m:oMath>
                </a14:m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;</a:t>
                </a:r>
                <a:endParaRPr lang="en-US" sz="2400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Выбирается случайное число </a:t>
                </a:r>
                <a:r>
                  <a:rPr lang="ru-RU" sz="2400" i="1" dirty="0">
                    <a:effectLst/>
                    <a:latin typeface="Cambria Math"/>
                    <a:ea typeface="Calibri"/>
                    <a:cs typeface="Times New Roman"/>
                  </a:rPr>
                  <a:t>g</a:t>
                </a: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 из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∗</m:t>
                        </m:r>
                      </m:sup>
                    </m:sSubSup>
                    <m:r>
                      <a:rPr lang="ru-RU" sz="2400" b="0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en-US" sz="2400" b="0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</m:oMath>
                </a14:m>
                <a:r>
                  <a:rPr lang="en-US" sz="2400" dirty="0" smtClean="0">
                    <a:effectLst/>
                    <a:latin typeface="Times New Roman"/>
                    <a:ea typeface="Calibri"/>
                    <a:cs typeface="Times New Roman"/>
                  </a:rPr>
                  <a:t>g- </a:t>
                </a:r>
                <a:r>
                  <a:rPr lang="ru-RU" sz="2400" dirty="0" smtClean="0">
                    <a:effectLst/>
                    <a:latin typeface="Times New Roman"/>
                    <a:ea typeface="Calibri"/>
                    <a:cs typeface="Times New Roman"/>
                  </a:rPr>
                  <a:t>образующий элемент группы.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Вычисляется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𝜇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=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ru-RU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545454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Arial"/>
                                      </a:rPr>
                                      <m:t>λ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𝑚𝑜𝑑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𝑚𝑜𝑑𝑛</m:t>
                    </m:r>
                  </m:oMath>
                </a14:m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, 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/>
                        <a:ea typeface="Calibri"/>
                        <a:cs typeface="Times New Roman"/>
                      </a:rPr>
                      <m:t>L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u</m:t>
                        </m:r>
                      </m:e>
                    </m:d>
                    <m:r>
                      <a:rPr lang="ru-RU" sz="2400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𝑢</m:t>
                            </m:r>
                            <m: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−1</m:t>
                            </m:r>
                          </m:num>
                          <m:den>
                            <m: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</m:oMath>
                </a14:m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/>
                </a:r>
                <a:r>
                  <a:rPr lang="ru-RU" sz="24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– </a:t>
                </a:r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>наибольшее целое </a:t>
                </a:r>
                <a:r>
                  <a:rPr lang="ru-RU" sz="24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число х, </a:t>
                </a:r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>удовлетворяющее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𝑢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−1≥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∙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𝑛</m:t>
                    </m:r>
                  </m:oMath>
                </a14:m>
                <a:r>
                  <a:rPr lang="ru-RU" sz="2400" dirty="0" smtClean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Открытым ключом криптосистемы служит пара (n, g), а закрытым ключом — пара (λ, μ). </a:t>
                </a:r>
              </a:p>
              <a:p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229600" cy="4525963"/>
              </a:xfrm>
              <a:blipFill rotWithShape="1">
                <a:blip r:embed="rId3"/>
                <a:stretch>
                  <a:fillRect l="-593" r="-667" b="-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0770372"/>
              </p:ext>
            </p:extLst>
          </p:nvPr>
        </p:nvGraphicFramePr>
        <p:xfrm>
          <a:off x="6156176" y="2204864"/>
          <a:ext cx="1693279" cy="576064"/>
        </p:xfrm>
        <a:graphic>
          <a:graphicData uri="http://schemas.openxmlformats.org/presentationml/2006/ole">
            <p:oleObj spid="_x0000_s3088" name="Equation" r:id="rId4" imgW="1231560" imgH="419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33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выбора </a:t>
            </a:r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</a:t>
            </a:r>
            <a:r>
              <a:rPr lang="ru-RU" sz="2400" dirty="0" smtClean="0"/>
              <a:t>Случайно выбрать   </a:t>
            </a:r>
            <a:r>
              <a:rPr lang="en-US" sz="2400" dirty="0" smtClean="0"/>
              <a:t>g </a:t>
            </a:r>
            <a:r>
              <a:rPr lang="ru-RU" sz="2400" dirty="0" smtClean="0"/>
              <a:t>из множества           ,  удовлетворяющее условию      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                               (1)</a:t>
            </a:r>
          </a:p>
          <a:p>
            <a:pPr marL="0" indent="0">
              <a:buNone/>
            </a:pPr>
            <a:r>
              <a:rPr lang="ru-RU" sz="2400" dirty="0" smtClean="0"/>
              <a:t>Вероятность выполнения условия (1) высока.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2. Случайно выбрать       и       </a:t>
            </a:r>
            <a:r>
              <a:rPr lang="ru-RU" sz="2400" dirty="0"/>
              <a:t>из </a:t>
            </a:r>
            <a:r>
              <a:rPr lang="ru-RU" sz="2400" dirty="0" smtClean="0"/>
              <a:t>множества          , затем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вычислить                                           </a:t>
            </a:r>
          </a:p>
          <a:p>
            <a:pPr marL="0" indent="0">
              <a:buNone/>
            </a:pPr>
            <a:r>
              <a:rPr lang="ru-RU" sz="2400" dirty="0" smtClean="0"/>
              <a:t>В этом случае выбранное </a:t>
            </a:r>
            <a:r>
              <a:rPr lang="en-US" sz="2400" dirty="0" smtClean="0"/>
              <a:t>g </a:t>
            </a:r>
            <a:r>
              <a:rPr lang="ru-RU" sz="2400" dirty="0" smtClean="0"/>
              <a:t>всегда удовлетворяет условию (1).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3979414"/>
              </p:ext>
            </p:extLst>
          </p:nvPr>
        </p:nvGraphicFramePr>
        <p:xfrm>
          <a:off x="6012160" y="1628800"/>
          <a:ext cx="442912" cy="466725"/>
        </p:xfrm>
        <a:graphic>
          <a:graphicData uri="http://schemas.openxmlformats.org/presentationml/2006/ole">
            <p:oleObj spid="_x0000_s4181" name="Equation" r:id="rId3" imgW="241200" imgH="253800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2186438"/>
              </p:ext>
            </p:extLst>
          </p:nvPr>
        </p:nvGraphicFramePr>
        <p:xfrm>
          <a:off x="2771800" y="2348880"/>
          <a:ext cx="2614246" cy="707132"/>
        </p:xfrm>
        <a:graphic>
          <a:graphicData uri="http://schemas.openxmlformats.org/presentationml/2006/ole">
            <p:oleObj spid="_x0000_s4182" name="Equation" r:id="rId4" imgW="1549080" imgH="41904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6884107"/>
              </p:ext>
            </p:extLst>
          </p:nvPr>
        </p:nvGraphicFramePr>
        <p:xfrm>
          <a:off x="3707904" y="4293096"/>
          <a:ext cx="360040" cy="288032"/>
        </p:xfrm>
        <a:graphic>
          <a:graphicData uri="http://schemas.openxmlformats.org/presentationml/2006/ole">
            <p:oleObj spid="_x0000_s4183" name="Equation" r:id="rId5" imgW="152280" imgH="139680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262714"/>
              </p:ext>
            </p:extLst>
          </p:nvPr>
        </p:nvGraphicFramePr>
        <p:xfrm>
          <a:off x="4283968" y="4221088"/>
          <a:ext cx="288032" cy="384043"/>
        </p:xfrm>
        <a:graphic>
          <a:graphicData uri="http://schemas.openxmlformats.org/presentationml/2006/ole">
            <p:oleObj spid="_x0000_s4184" name="Equation" r:id="rId6" imgW="152280" imgH="203040" progId="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8070043"/>
              </p:ext>
            </p:extLst>
          </p:nvPr>
        </p:nvGraphicFramePr>
        <p:xfrm>
          <a:off x="6670675" y="4149725"/>
          <a:ext cx="420688" cy="466725"/>
        </p:xfrm>
        <a:graphic>
          <a:graphicData uri="http://schemas.openxmlformats.org/presentationml/2006/ole">
            <p:oleObj spid="_x0000_s4185" name="Equation" r:id="rId7" imgW="228600" imgH="253800" progId="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2831576"/>
              </p:ext>
            </p:extLst>
          </p:nvPr>
        </p:nvGraphicFramePr>
        <p:xfrm>
          <a:off x="2483768" y="4725144"/>
          <a:ext cx="1872208" cy="372616"/>
        </p:xfrm>
        <a:graphic>
          <a:graphicData uri="http://schemas.openxmlformats.org/presentationml/2006/ole">
            <p:oleObj spid="_x0000_s4186" name="Equation" r:id="rId8" imgW="1384200" imgH="228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860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Гомоморфизм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3628572" cy="16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713430" y="3789040"/>
                <a:ext cx="8311121" cy="2049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Пусть А и В группы  и пусть </a:t>
                </a:r>
                <a:r>
                  <a:rPr lang="el-GR" dirty="0" smtClean="0"/>
                  <a:t>ξ</a:t>
                </a:r>
                <a:r>
                  <a:rPr lang="ru-RU" dirty="0" smtClean="0"/>
                  <a:t> операция, отображающая элементы группы А </a:t>
                </a:r>
              </a:p>
              <a:p>
                <a:r>
                  <a:rPr lang="ru-RU" dirty="0" smtClean="0"/>
                  <a:t>в элементы группы В.</a:t>
                </a:r>
              </a:p>
              <a:p>
                <a:r>
                  <a:rPr lang="ru-RU" dirty="0" smtClean="0"/>
                  <a:t>Отображение </a:t>
                </a:r>
                <a:r>
                  <a:rPr lang="el-GR" dirty="0"/>
                  <a:t>ξ</a:t>
                </a:r>
                <a:r>
                  <a:rPr lang="en-US" dirty="0" smtClean="0"/>
                  <a:t>(A→</a:t>
                </a:r>
                <a:r>
                  <a:rPr lang="ru-RU" dirty="0" smtClean="0"/>
                  <a:t>В) называется гомоморфным, если произведению  (сложению)</a:t>
                </a:r>
              </a:p>
              <a:p>
                <a:r>
                  <a:rPr lang="ru-RU" dirty="0" smtClean="0"/>
                  <a:t>элементов в А, соответствует произведение (сложение)  их отображений в </a:t>
                </a:r>
                <a:r>
                  <a:rPr lang="ru-RU" dirty="0" err="1" smtClean="0"/>
                  <a:t>В</a:t>
                </a:r>
                <a:r>
                  <a:rPr lang="ru-RU" dirty="0" smtClean="0"/>
                  <a:t>, </a:t>
                </a:r>
              </a:p>
              <a:p>
                <a:r>
                  <a:rPr lang="ru-RU" dirty="0" smtClean="0"/>
                  <a:t>т.е. </a:t>
                </a:r>
                <a:r>
                  <a:rPr lang="el-GR" dirty="0" smtClean="0"/>
                  <a:t>ξ</a:t>
                </a:r>
                <a:r>
                  <a:rPr lang="ru-RU" dirty="0" smtClean="0"/>
                  <a:t> (а×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ru-RU" b="0" i="1" dirty="0" smtClean="0">
                            <a:latin typeface="Cambria Math"/>
                          </a:rPr>
                          <m:t>а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</a:rPr>
                      <m:t>)=</m:t>
                    </m:r>
                  </m:oMath>
                </a14:m>
                <a:r>
                  <a:rPr lang="el-GR" dirty="0" smtClean="0"/>
                  <a:t>ξ</a:t>
                </a:r>
                <a:r>
                  <a:rPr lang="ru-RU" dirty="0" smtClean="0"/>
                  <a:t>(в)</a:t>
                </a:r>
                <a:r>
                  <a:rPr lang="ru-RU" dirty="0" smtClean="0">
                    <a:solidFill>
                      <a:prstClr val="black"/>
                    </a:solidFill>
                  </a:rPr>
                  <a:t/>
                </a:r>
                <a:r>
                  <a:rPr lang="ru-RU" dirty="0">
                    <a:solidFill>
                      <a:prstClr val="black"/>
                    </a:solidFill>
                  </a:rPr>
                  <a:t>×</a:t>
                </a:r>
                <a:r>
                  <a:rPr lang="el-GR" dirty="0">
                    <a:solidFill>
                      <a:prstClr val="black"/>
                    </a:solidFill>
                  </a:rPr>
                  <a:t>ξ</a:t>
                </a:r>
                <a:r>
                  <a:rPr lang="ru-RU" dirty="0">
                    <a:solidFill>
                      <a:prstClr val="black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в</m:t>
                        </m:r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</a:rPr>
                          <m:t>).</m:t>
                        </m:r>
                      </m:e>
                    </m:acc>
                  </m:oMath>
                </a14:m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dirty="0" smtClean="0"/>
                  <a:t>Пример. </a:t>
                </a:r>
                <a:r>
                  <a:rPr lang="en-US" dirty="0" smtClean="0"/>
                  <a:t>Log(</a:t>
                </a:r>
                <a:r>
                  <a:rPr lang="en-US" dirty="0" err="1" smtClean="0"/>
                  <a:t>xy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logx</a:t>
                </a:r>
                <a:r>
                  <a:rPr lang="ru-RU" dirty="0"/>
                  <a:t>+</a:t>
                </a:r>
                <a:r>
                  <a:rPr lang="en-US" dirty="0" smtClean="0"/>
                  <a:t>logy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30" y="3789040"/>
                <a:ext cx="8311121" cy="2049151"/>
              </a:xfrm>
              <a:prstGeom prst="rect">
                <a:avLst/>
              </a:prstGeom>
              <a:blipFill rotWithShape="1">
                <a:blip r:embed="rId3"/>
                <a:stretch>
                  <a:fillRect l="-587" t="-1488" b="-3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651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b="1" i="1" dirty="0" smtClean="0">
                    <a:latin typeface="Times New Roman"/>
                    <a:ea typeface="Calibri"/>
                    <a:cs typeface="Times New Roman"/>
                  </a:rPr>
                  <a:t>Шифрование</a:t>
                </a:r>
                <a:endParaRPr lang="ru-RU" b="1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Для шифрования открытого текста m </a:t>
                </a:r>
                <a:r>
                  <a:rPr lang="ru-RU" dirty="0">
                    <a:effectLst/>
                    <a:latin typeface="Cambria Math"/>
                    <a:ea typeface="Calibri"/>
                    <a:cs typeface="Cambria Math"/>
                  </a:rPr>
                  <a:t>∈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/>
                </a:r>
                <a:r>
                  <a:rPr lang="ru-RU" dirty="0" err="1">
                    <a:effectLst/>
                    <a:latin typeface="Times New Roman"/>
                    <a:ea typeface="Calibri"/>
                    <a:cs typeface="Times New Roman"/>
                  </a:rPr>
                  <a:t>Zn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 выполняются следующие действия:</a:t>
                </a: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Выбирается случайное число </a:t>
                </a:r>
                <a:r>
                  <a:rPr lang="en-US" i="1" dirty="0">
                    <a:effectLst/>
                    <a:latin typeface="Cambria Math"/>
                    <a:ea typeface="Calibri"/>
                    <a:cs typeface="Times New Roman"/>
                  </a:rPr>
                  <a:t>k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 из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∗</m:t>
                        </m:r>
                      </m:sup>
                    </m:sSub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Вычисляется</a:t>
                </a: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/>
                </a:r>
                <a:r>
                  <a:rPr lang="ru-RU" dirty="0" smtClean="0">
                    <a:latin typeface="Times New Roman"/>
                    <a:ea typeface="Calibri"/>
                    <a:cs typeface="Times New Roman"/>
                  </a:rPr>
                  <a:t>криптограмма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/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по формуле:</a:t>
                </a:r>
              </a:p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</m:e>
                      </m:d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m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𝑘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𝑚𝑜𝑑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b="1" i="1" dirty="0">
                    <a:effectLst/>
                    <a:latin typeface="Times New Roman"/>
                    <a:ea typeface="Times New Roman"/>
                    <a:cs typeface="Times New Roman"/>
                  </a:rPr>
                  <a:t>Дешифрование</a:t>
                </a:r>
                <a:endParaRPr lang="ru-RU" b="1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Дешифрование криптограммы производится по формуле: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𝐿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𝑎𝑖</m:t>
                            </m:r>
                            <m:d>
                              <m:dPr>
                                <m:ctrlP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545454"/>
                                </a:solidFill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λ</m:t>
                            </m:r>
                          </m:sup>
                        </m:sSup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𝑚𝑜𝑑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𝜇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𝑚𝑜𝑑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937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Свойства </a:t>
            </a:r>
            <a:r>
              <a:rPr lang="ru-RU" sz="3200" dirty="0" err="1"/>
              <a:t>гомоморфности</a:t>
            </a: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lvl="0" indent="0">
                  <a:buNone/>
                </a:pPr>
                <a:r>
                  <a:rPr lang="ru-RU" dirty="0" smtClean="0"/>
                  <a:t>При </a:t>
                </a:r>
                <a:r>
                  <a:rPr lang="ru-RU" dirty="0"/>
                  <a:t>дешифровании произведения двух </a:t>
                </a:r>
                <a:r>
                  <a:rPr lang="ru-RU" dirty="0" err="1"/>
                  <a:t>шифротекстов</a:t>
                </a:r>
                <a:r>
                  <a:rPr lang="ru-RU" dirty="0"/>
                  <a:t> будет получена сумма соответствующих им открытым текстам: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)=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𝑚𝑜𝑑</m:t>
                    </m:r>
                    <m:r>
                      <a:rPr lang="ru-RU" i="1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𝑛</m:t>
                    </m:r>
                  </m:oMath>
                </a14:m>
                <a:r>
                  <a:rPr lang="ru-RU" dirty="0"/>
                  <a:t>;</a:t>
                </a:r>
              </a:p>
              <a:p>
                <a:pPr marL="0" lvl="0" indent="0">
                  <a:buNone/>
                </a:pPr>
                <a:endParaRPr lang="ru-RU" dirty="0" smtClean="0"/>
              </a:p>
              <a:p>
                <a:pPr marL="0" lvl="0" indent="0">
                  <a:buNone/>
                </a:pPr>
                <a:r>
                  <a:rPr lang="ru-RU" dirty="0" smtClean="0"/>
                  <a:t>При </a:t>
                </a:r>
                <a:r>
                  <a:rPr lang="ru-RU" dirty="0"/>
                  <a:t>дешифровании криптограммы, возведенной в степень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𝑑</m:t>
                    </m:r>
                    <m:r>
                      <a:rPr lang="ru-RU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dirty="0"/>
                  <a:t>, будет получено произведение открытого текста и показателя степени d: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𝑃𝑎𝑖</m:t>
                            </m:r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r>
                              <a:rPr lang="ru-RU" i="1">
                                <a:latin typeface="Cambria Math"/>
                              </a:rPr>
                              <m:t>𝑚</m:t>
                            </m:r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𝑚𝑜𝑑</m:t>
                    </m:r>
                    <m:r>
                      <a:rPr lang="ru-RU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𝑑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𝑚</m:t>
                    </m:r>
                    <m:r>
                      <a:rPr lang="ru-RU" i="1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𝑚𝑜𝑑𝑛</m:t>
                    </m:r>
                  </m:oMath>
                </a14:m>
                <a:r>
                  <a:rPr lang="ru-RU" dirty="0"/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 r="-2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4574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/>
                <a:ea typeface="Calibri"/>
                <a:cs typeface="Times New Roman"/>
              </a:rPr>
              <a:t>Свойства </a:t>
            </a:r>
            <a:r>
              <a:rPr lang="ru-RU" i="1" dirty="0" err="1">
                <a:latin typeface="Times New Roman"/>
                <a:ea typeface="Calibri"/>
                <a:cs typeface="Times New Roman"/>
              </a:rPr>
              <a:t>гомоморфности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Криптосистема </a:t>
                </a:r>
                <a:r>
                  <a:rPr lang="ru-RU" dirty="0" err="1">
                    <a:effectLst/>
                    <a:latin typeface="Times New Roman"/>
                    <a:ea typeface="Calibri"/>
                    <a:cs typeface="Times New Roman"/>
                  </a:rPr>
                  <a:t>Пэйе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 обладает следующими свойствами </a:t>
                </a:r>
                <a:r>
                  <a:rPr lang="ru-RU" dirty="0" err="1">
                    <a:effectLst/>
                    <a:latin typeface="Times New Roman"/>
                    <a:ea typeface="Calibri"/>
                    <a:cs typeface="Times New Roman"/>
                  </a:rPr>
                  <a:t>гомоморфности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:</a:t>
                </a: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1. при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дешифровании произведения двух </a:t>
                </a:r>
                <a:r>
                  <a:rPr lang="ru-RU" dirty="0" err="1">
                    <a:effectLst/>
                    <a:latin typeface="Times New Roman"/>
                    <a:ea typeface="Calibri"/>
                    <a:cs typeface="Times New Roman"/>
                  </a:rPr>
                  <a:t>шифротекстов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 будет получена сумма соответствующих им открытым текстам: </a:t>
                </a:r>
              </a:p>
              <a:p>
                <a:pPr marL="906780"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𝐷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∙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𝑚𝑜𝑑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𝑚𝑜𝑑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𝑛</m:t>
                    </m:r>
                  </m:oMath>
                </a14:m>
                <a:r>
                  <a:rPr lang="ru-RU" dirty="0" smtClean="0">
                    <a:effectLst/>
                    <a:latin typeface="Times New Roman"/>
                    <a:ea typeface="Times New Roman"/>
                    <a:cs typeface="Times New Roman"/>
                  </a:rPr>
                  <a:t>;</a:t>
                </a:r>
                <a:endParaRPr lang="en-US" dirty="0">
                  <a:latin typeface="Times New Roman"/>
                  <a:ea typeface="Times New Roman"/>
                  <a:cs typeface="Times New Roman"/>
                </a:endParaRPr>
              </a:p>
              <a:p>
                <a:pPr marL="90678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Частный случай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Times New Roman"/>
                      </a:rPr>
                      <m:t>𝐷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Times New Roman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/>
                        <a:ea typeface="Calibri"/>
                        <a:cs typeface="Times New Roman"/>
                      </a:rPr>
                      <m:t>𝑚𝑜𝑑</m:t>
                    </m:r>
                    <m:r>
                      <a:rPr lang="en-US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d>
                      <m:dPr>
                        <m:ctrlP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𝑚𝑜𝑑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𝑛</m:t>
                    </m:r>
                  </m:oMath>
                </a14:m>
                <a:r>
                  <a:rPr lang="ru-RU" dirty="0" smtClean="0">
                    <a:latin typeface="Times New Roman"/>
                    <a:ea typeface="Times New Roman"/>
                    <a:cs typeface="Times New Roman"/>
                  </a:rPr>
                  <a:t>;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2. при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дешифровании криптограммы, возведенной в степень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𝑑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𝜖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bSup>
                      <m:sSub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𝑍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, будет получено произведение открытого текста и показателя степени d:</a:t>
                </a:r>
              </a:p>
              <a:p>
                <a:pPr marL="906780"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  <m:d>
                          <m:d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𝑃𝑎𝑖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𝑚𝑜𝑑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𝑑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∙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𝑚𝑜𝑑𝑛</m:t>
                    </m:r>
                  </m:oMath>
                </a14:m>
                <a:r>
                  <a:rPr lang="ru-RU" dirty="0" smtClean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</a:p>
              <a:p>
                <a:pPr marL="906780" indent="0" algn="just">
                  <a:lnSpc>
                    <a:spcPct val="150000"/>
                  </a:lnSpc>
                  <a:buNone/>
                </a:pPr>
                <a:r>
                  <a:rPr lang="ru-RU" dirty="0" smtClean="0">
                    <a:latin typeface="Times New Roman"/>
                    <a:ea typeface="Calibri"/>
                    <a:cs typeface="Times New Roman"/>
                  </a:rPr>
                  <a:t>Частный случай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𝑃𝑎𝑖</m:t>
                            </m:r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(</m:t>
                            </m:r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  <m:r>
                              <a:rPr lang="ru-RU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  <m:r>
                              <a:rPr lang="ru-RU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𝑚𝑜𝑑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libri"/>
                        <a:cs typeface="Times New Roman"/>
                      </a:rPr>
                      <m:t>2∙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𝑚𝑜𝑑𝑛</m:t>
                    </m:r>
                  </m:oMath>
                </a14:m>
                <a:r>
                  <a:rPr lang="ru-RU" dirty="0">
                    <a:latin typeface="Times New Roman"/>
                    <a:ea typeface="Times New Roman"/>
                    <a:cs typeface="Times New Roman"/>
                  </a:rPr>
                  <a:t>.</a:t>
                </a:r>
              </a:p>
              <a:p>
                <a:pPr marL="90678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endParaRPr lang="ru-RU" dirty="0">
                  <a:latin typeface="Times New Roman"/>
                  <a:ea typeface="Calibri"/>
                  <a:cs typeface="Times New Roman"/>
                </a:endParaRPr>
              </a:p>
              <a:p>
                <a:pPr marL="906780" indent="457200"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487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схемы </a:t>
            </a:r>
            <a:r>
              <a:rPr lang="ru-RU" dirty="0" err="1" smtClean="0"/>
              <a:t>Пэйе</a:t>
            </a:r>
            <a:r>
              <a:rPr lang="ru-RU" dirty="0" smtClean="0"/>
              <a:t> (</a:t>
            </a:r>
            <a:r>
              <a:rPr lang="en-US" dirty="0" err="1" smtClean="0"/>
              <a:t>Paillier</a:t>
            </a:r>
            <a:r>
              <a:rPr lang="en-US" dirty="0" smtClean="0"/>
              <a:t>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579296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1. Генерируем ключи.</a:t>
                </a:r>
              </a:p>
              <a:p>
                <a:r>
                  <a:rPr lang="en-US" dirty="0" smtClean="0"/>
                  <a:t>p=3, q=5  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=15   (p-1)(q-1)=8</a:t>
                </a:r>
              </a:p>
              <a:p>
                <a:r>
                  <a:rPr lang="el-GR" dirty="0" smtClean="0"/>
                  <a:t>λ</a:t>
                </a:r>
                <a:r>
                  <a:rPr lang="en-US" dirty="0" smtClean="0"/>
                  <a:t>=lcm(p-1,q-1)=lcm(2,4</a:t>
                </a:r>
                <a:r>
                  <a:rPr lang="en-US" dirty="0" smtClean="0"/>
                  <a:t>)=4</a:t>
                </a:r>
                <a:endParaRPr lang="en-US" dirty="0" smtClean="0"/>
              </a:p>
              <a:p>
                <a:r>
                  <a:rPr lang="en-US" i="1" dirty="0" smtClean="0"/>
                  <a:t>g</a:t>
                </a:r>
                <a:r>
                  <a:rPr lang="en-US" dirty="0" smtClean="0"/>
                  <a:t>=16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</m:sup>
                    </m:sSup>
                  </m:oMath>
                </a14:m>
                <a:r>
                  <a:rPr lang="en-US" dirty="0" smtClean="0"/>
                  <a:t>mod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𝑚𝑜𝑑</m:t>
                    </m:r>
                    <m:r>
                      <a:rPr lang="en-US" b="0" i="1" dirty="0" smtClean="0">
                        <a:latin typeface="Cambria Math"/>
                      </a:rPr>
                      <m:t>225=61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L(61</a:t>
                </a:r>
                <a:r>
                  <a:rPr lang="en-US" b="0" dirty="0" smtClean="0"/>
                  <a:t>)=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 smtClean="0"/>
                  <a:t>=</a:t>
                </a:r>
                <a:r>
                  <a:rPr lang="en-US" b="0" dirty="0" smtClean="0"/>
                  <a:t>4</a:t>
                </a:r>
                <a:endParaRPr lang="en-US" b="0" dirty="0" smtClean="0"/>
              </a:p>
              <a:p>
                <a:r>
                  <a:rPr lang="el-GR" dirty="0" smtClean="0"/>
                  <a:t>μ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15=4, </m:t>
                    </m:r>
                  </m:oMath>
                </a14:m>
                <a:r>
                  <a:rPr lang="ru-RU" b="0" dirty="0" smtClean="0"/>
                  <a:t>проверка </a:t>
                </a:r>
                <a:r>
                  <a:rPr lang="en-US" b="0" dirty="0" smtClean="0"/>
                  <a:t>4</a:t>
                </a:r>
                <a:r>
                  <a:rPr lang="ru-RU" b="0" dirty="0" smtClean="0"/>
                  <a:t>·</a:t>
                </a:r>
                <a:r>
                  <a:rPr lang="en-US" b="0" dirty="0" smtClean="0"/>
                  <a:t>4mod15=1</a:t>
                </a:r>
                <a:endParaRPr lang="en-US" b="0" dirty="0" smtClean="0"/>
              </a:p>
              <a:p>
                <a:r>
                  <a:rPr lang="en-US" dirty="0" smtClean="0"/>
                  <a:t>PK=(15,16); SK</a:t>
                </a:r>
                <a:r>
                  <a:rPr lang="en-US" dirty="0" smtClean="0"/>
                  <a:t>=(4,4)</a:t>
                </a:r>
                <a:endParaRPr lang="en-US" b="0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579296" cy="4525963"/>
              </a:xfrm>
              <a:blipFill rotWithShape="1">
                <a:blip r:embed="rId2"/>
                <a:stretch>
                  <a:fillRect l="-1706" t="-1615" b="-2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491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2. Шифрование</a:t>
                </a:r>
              </a:p>
              <a:p>
                <a:r>
                  <a:rPr lang="ru-RU" dirty="0" smtClean="0"/>
                  <a:t>Пусть открытое сообщение </a:t>
                </a:r>
                <a:r>
                  <a:rPr lang="en-US" dirty="0" smtClean="0"/>
                  <a:t>m=6, m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r=4</a:t>
                </a:r>
              </a:p>
              <a:p>
                <a:r>
                  <a:rPr lang="en-US" dirty="0" smtClean="0"/>
                  <a:t>C=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𝑚𝑜𝑑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54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𝑚𝑜𝑑</m:t>
                    </m:r>
                    <m:r>
                      <a:rPr lang="en-US" b="0" i="1" dirty="0" smtClean="0">
                        <a:latin typeface="Cambria Math"/>
                      </a:rPr>
                      <m:t>225</m:t>
                    </m:r>
                  </m:oMath>
                </a14:m>
                <a:r>
                  <a:rPr lang="en-US" dirty="0" smtClean="0"/>
                  <a:t>=109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1">
                <a:blip r:embed="rId2"/>
                <a:stretch>
                  <a:fillRect l="-1791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133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3</a:t>
                </a:r>
                <a:r>
                  <a:rPr lang="ru-RU" dirty="0" smtClean="0"/>
                  <a:t>. </a:t>
                </a:r>
                <a:r>
                  <a:rPr lang="ru-RU" dirty="0" err="1" smtClean="0"/>
                  <a:t>Расшифрование</a:t>
                </a:r>
                <a:endParaRPr lang="ru-RU" dirty="0" smtClean="0"/>
              </a:p>
              <a:p>
                <a:r>
                  <a:rPr lang="ru-RU" dirty="0" smtClean="0"/>
                  <a:t>Получена криптограмма </a:t>
                </a:r>
                <a:r>
                  <a:rPr lang="en-US" dirty="0" smtClean="0"/>
                  <a:t>C=109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225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/>
                  <a:t>=L(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μ</m:t>
                    </m:r>
                    <m:r>
                      <a:rPr lang="en-US" b="0" i="1" smtClean="0">
                        <a:latin typeface="Cambria Math"/>
                      </a:rPr>
                      <m:t>𝑚𝑜𝑑𝑛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λ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𝑚𝑜𝑑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109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𝑚𝑜𝑑</m:t>
                    </m:r>
                    <m:r>
                      <a:rPr lang="en-US" b="0" i="1" dirty="0" smtClean="0">
                        <a:latin typeface="Cambria Math"/>
                      </a:rPr>
                      <m:t>225=136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L(</a:t>
                </a:r>
                <a:r>
                  <a:rPr lang="en-US" dirty="0" smtClean="0"/>
                  <a:t>136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36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=</a:t>
                </a:r>
                <a:r>
                  <a:rPr lang="en-US" dirty="0" smtClean="0"/>
                  <a:t>9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/>
                  <a:t>=</a:t>
                </a:r>
                <a:r>
                  <a:rPr lang="en-US" dirty="0" smtClean="0"/>
                  <a:t>9·4mod15=36mod15=6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/>
                  <a:t>=m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854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схемы </a:t>
            </a:r>
            <a:r>
              <a:rPr lang="ru-RU" dirty="0" err="1" smtClean="0"/>
              <a:t>Пэйе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Скрытое определение взаимных расстояний.</a:t>
            </a:r>
          </a:p>
          <a:p>
            <a:r>
              <a:rPr lang="ru-RU" dirty="0" smtClean="0"/>
              <a:t>2. Скрытое определение точек интереса пользователей (</a:t>
            </a:r>
            <a:r>
              <a:rPr lang="en-US" dirty="0" smtClean="0"/>
              <a:t>point of interest –POI ) </a:t>
            </a:r>
            <a:r>
              <a:rPr lang="ru-RU" dirty="0" smtClean="0"/>
              <a:t>пользователей.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83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Определение взаимных расстояний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517" y="836712"/>
            <a:ext cx="5938019" cy="44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адпись 59"/>
          <p:cNvSpPr txBox="1"/>
          <p:nvPr/>
        </p:nvSpPr>
        <p:spPr>
          <a:xfrm>
            <a:off x="1601787" y="1796733"/>
            <a:ext cx="1095375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i="1">
                <a:effectLst/>
                <a:latin typeface="Times New Roman"/>
                <a:ea typeface="Calibri"/>
                <a:cs typeface="Times New Roman"/>
              </a:rPr>
              <a:t>U1</a:t>
            </a:r>
            <a:endParaRPr lang="ru-RU" sz="140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Надпись 78"/>
          <p:cNvSpPr txBox="1"/>
          <p:nvPr/>
        </p:nvSpPr>
        <p:spPr>
          <a:xfrm>
            <a:off x="6448107" y="1691323"/>
            <a:ext cx="1095375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i="1">
                <a:effectLst/>
                <a:latin typeface="Times New Roman"/>
                <a:ea typeface="Calibri"/>
                <a:cs typeface="Times New Roman"/>
              </a:rPr>
              <a:t>U2 </a:t>
            </a:r>
            <a:endParaRPr lang="ru-RU" sz="140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Надпись 81"/>
          <p:cNvSpPr txBox="1"/>
          <p:nvPr/>
        </p:nvSpPr>
        <p:spPr>
          <a:xfrm>
            <a:off x="6172517" y="4890453"/>
            <a:ext cx="1095375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i="1">
                <a:effectLst/>
                <a:latin typeface="Times New Roman"/>
                <a:ea typeface="Calibri"/>
                <a:cs typeface="Times New Roman"/>
              </a:rPr>
              <a:t>U3 </a:t>
            </a:r>
            <a:endParaRPr lang="ru-RU" sz="140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Надпись 80"/>
          <p:cNvSpPr txBox="1"/>
          <p:nvPr/>
        </p:nvSpPr>
        <p:spPr>
          <a:xfrm>
            <a:off x="1733867" y="3233103"/>
            <a:ext cx="1095375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i="1">
                <a:effectLst/>
                <a:latin typeface="Times New Roman"/>
                <a:ea typeface="Calibri"/>
                <a:cs typeface="Times New Roman"/>
              </a:rPr>
              <a:t>L1 (x</a:t>
            </a:r>
            <a:r>
              <a:rPr lang="en-US" sz="1400" b="1" i="1" baseline="-25000">
                <a:effectLst/>
                <a:latin typeface="Times New Roman"/>
                <a:ea typeface="Calibri"/>
                <a:cs typeface="Times New Roman"/>
              </a:rPr>
              <a:t>1</a:t>
            </a:r>
            <a:r>
              <a:rPr lang="en-US" sz="1400" b="1" i="1">
                <a:effectLst/>
                <a:latin typeface="Times New Roman"/>
                <a:ea typeface="Calibri"/>
                <a:cs typeface="Times New Roman"/>
              </a:rPr>
              <a:t>, y</a:t>
            </a:r>
            <a:r>
              <a:rPr lang="en-US" sz="1400" b="1" i="1" baseline="-25000">
                <a:effectLst/>
                <a:latin typeface="Times New Roman"/>
                <a:ea typeface="Calibri"/>
                <a:cs typeface="Times New Roman"/>
              </a:rPr>
              <a:t>1 </a:t>
            </a:r>
            <a:r>
              <a:rPr lang="en-US" sz="1400" b="1" i="1"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40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Надпись 79"/>
          <p:cNvSpPr txBox="1"/>
          <p:nvPr/>
        </p:nvSpPr>
        <p:spPr>
          <a:xfrm>
            <a:off x="3238817" y="4890453"/>
            <a:ext cx="1095375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i="1" dirty="0">
                <a:effectLst/>
                <a:latin typeface="Times New Roman"/>
                <a:ea typeface="Calibri"/>
                <a:cs typeface="Times New Roman"/>
              </a:rPr>
              <a:t>L3 (x</a:t>
            </a:r>
            <a:r>
              <a:rPr lang="en-US" sz="1400" b="1" i="1" baseline="-25000" dirty="0">
                <a:effectLst/>
                <a:latin typeface="Times New Roman"/>
                <a:ea typeface="Calibri"/>
                <a:cs typeface="Times New Roman"/>
              </a:rPr>
              <a:t>3</a:t>
            </a:r>
            <a:r>
              <a:rPr lang="en-US" sz="1400" b="1" i="1" dirty="0">
                <a:effectLst/>
                <a:latin typeface="Times New Roman"/>
                <a:ea typeface="Calibri"/>
                <a:cs typeface="Times New Roman"/>
              </a:rPr>
              <a:t>, y</a:t>
            </a:r>
            <a:r>
              <a:rPr lang="en-US" sz="1400" b="1" i="1" baseline="-25000" dirty="0">
                <a:effectLst/>
                <a:latin typeface="Times New Roman"/>
                <a:ea typeface="Calibri"/>
                <a:cs typeface="Times New Roman"/>
              </a:rPr>
              <a:t>3 </a:t>
            </a:r>
            <a:r>
              <a:rPr lang="en-US" sz="1400" b="1" i="1" dirty="0"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400" dirty="0">
              <a:effectLst/>
              <a:latin typeface="Times New Roman"/>
              <a:ea typeface="Calibri"/>
              <a:cs typeface="Times New Roman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305367" y="1699578"/>
            <a:ext cx="4572000" cy="148590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648392" y="4890453"/>
            <a:ext cx="2762250" cy="45085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14282" y="2366328"/>
            <a:ext cx="866775" cy="2390775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219642" y="3280093"/>
            <a:ext cx="4191000" cy="1552575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72067" y="2242503"/>
            <a:ext cx="2533650" cy="40005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76532" y="1699578"/>
            <a:ext cx="1645285" cy="1000125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276532" y="2814003"/>
            <a:ext cx="1130935" cy="194310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Надпись 45"/>
              <p:cNvSpPr txBox="1"/>
              <p:nvPr/>
            </p:nvSpPr>
            <p:spPr>
              <a:xfrm>
                <a:off x="5896292" y="3852228"/>
                <a:ext cx="819150" cy="3238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𝑫</m:t>
                          </m:r>
                        </m:e>
                        <m:sub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sub>
                        <m:sup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опт</m:t>
                          </m:r>
                        </m:sup>
                      </m:sSubSup>
                    </m:oMath>
                  </m:oMathPara>
                </a14:m>
                <a:endParaRPr lang="ru-RU" sz="14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7" name="Надпись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292" y="3852228"/>
                <a:ext cx="819150" cy="323850"/>
              </a:xfrm>
              <a:prstGeom prst="rect">
                <a:avLst/>
              </a:prstGeom>
              <a:blipFill rotWithShape="1">
                <a:blip r:embed="rId3"/>
                <a:stretch>
                  <a:fillRect r="-12593" b="-15094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Надпись 53"/>
              <p:cNvSpPr txBox="1"/>
              <p:nvPr/>
            </p:nvSpPr>
            <p:spPr>
              <a:xfrm>
                <a:off x="5191442" y="4176078"/>
                <a:ext cx="819150" cy="361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𝑫</m:t>
                          </m:r>
                        </m:e>
                        <m:sub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sub>
                        <m:sup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ru-RU" sz="14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8" name="Надпись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442" y="4176078"/>
                <a:ext cx="819150" cy="361950"/>
              </a:xfrm>
              <a:prstGeom prst="rect">
                <a:avLst/>
              </a:prstGeom>
              <a:blipFill rotWithShape="1">
                <a:blip r:embed="rId4"/>
                <a:stretch>
                  <a:fillRect b="-847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Надпись 63"/>
              <p:cNvSpPr txBox="1"/>
              <p:nvPr/>
            </p:nvSpPr>
            <p:spPr>
              <a:xfrm>
                <a:off x="4162742" y="4547553"/>
                <a:ext cx="847725" cy="3429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𝑫</m:t>
                          </m:r>
                        </m:e>
                        <m:sub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sub>
                        <m:sup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ru-RU" sz="14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9" name="Надпись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742" y="4547553"/>
                <a:ext cx="847725" cy="342900"/>
              </a:xfrm>
              <a:prstGeom prst="rect">
                <a:avLst/>
              </a:prstGeom>
              <a:blipFill rotWithShape="1">
                <a:blip r:embed="rId5"/>
                <a:stretch>
                  <a:fillRect b="-14286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Надпись 52"/>
              <p:cNvSpPr txBox="1"/>
              <p:nvPr/>
            </p:nvSpPr>
            <p:spPr>
              <a:xfrm>
                <a:off x="2419667" y="2547303"/>
                <a:ext cx="819150" cy="3810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𝑫</m:t>
                          </m:r>
                        </m:e>
                        <m:sub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  <m:sup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ru-RU" sz="14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0" name="Надпись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667" y="2547303"/>
                <a:ext cx="819150" cy="381000"/>
              </a:xfrm>
              <a:prstGeom prst="rect">
                <a:avLst/>
              </a:prstGeom>
              <a:blipFill rotWithShape="1">
                <a:blip r:embed="rId6"/>
                <a:stretch>
                  <a:fillRect b="-3226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Надпись 60"/>
              <p:cNvSpPr txBox="1"/>
              <p:nvPr/>
            </p:nvSpPr>
            <p:spPr>
              <a:xfrm>
                <a:off x="1600517" y="2433003"/>
                <a:ext cx="819150" cy="3810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𝑫</m:t>
                          </m:r>
                        </m:e>
                        <m:sub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  <m:sup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ru-RU" sz="14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1" name="Надпись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17" y="2433003"/>
                <a:ext cx="819150" cy="381000"/>
              </a:xfrm>
              <a:prstGeom prst="rect">
                <a:avLst/>
              </a:prstGeom>
              <a:blipFill rotWithShape="1">
                <a:blip r:embed="rId7"/>
                <a:stretch>
                  <a:fillRect b="-158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Надпись 34"/>
              <p:cNvSpPr txBox="1"/>
              <p:nvPr/>
            </p:nvSpPr>
            <p:spPr>
              <a:xfrm>
                <a:off x="4783772" y="1761808"/>
                <a:ext cx="809625" cy="3524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𝑫</m:t>
                          </m:r>
                        </m:e>
                        <m:sub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  <m:sup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ru-RU" sz="14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2" name="Надпись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772" y="1761808"/>
                <a:ext cx="809625" cy="352425"/>
              </a:xfrm>
              <a:prstGeom prst="rect">
                <a:avLst/>
              </a:prstGeom>
              <a:blipFill rotWithShape="1">
                <a:blip r:embed="rId8"/>
                <a:stretch>
                  <a:fillRect b="-1034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Надпись 51"/>
              <p:cNvSpPr txBox="1"/>
              <p:nvPr/>
            </p:nvSpPr>
            <p:spPr>
              <a:xfrm>
                <a:off x="6258242" y="2147253"/>
                <a:ext cx="809625" cy="3524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𝑫</m:t>
                          </m:r>
                        </m:e>
                        <m:sub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  <m:sup>
                          <m:r>
                            <a:rPr lang="ru-RU" sz="1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ru-RU" sz="14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3" name="Надпись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42" y="2147253"/>
                <a:ext cx="809625" cy="352425"/>
              </a:xfrm>
              <a:prstGeom prst="rect">
                <a:avLst/>
              </a:prstGeom>
              <a:blipFill rotWithShape="1">
                <a:blip r:embed="rId9"/>
                <a:stretch>
                  <a:fillRect b="-1034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133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Протокол конфиденциального вычисления расстояний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8076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925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Шаг 1.</a:t>
                </a:r>
              </a:p>
              <a:p>
                <a:pPr marL="0" indent="0">
                  <a:buNone/>
                </a:pPr>
                <a:r>
                  <a:rPr lang="ru-RU" dirty="0"/>
                  <a:t>В первую очередь каждый пользователь </a:t>
                </a:r>
                <a:r>
                  <a:rPr lang="en-US" i="1" dirty="0" err="1"/>
                  <a:t>u</a:t>
                </a:r>
                <a:r>
                  <a:rPr lang="en-US" i="1" baseline="-25000" dirty="0" err="1"/>
                  <a:t>i</a:t>
                </a:r>
                <a:r>
                  <a:rPr lang="ru-RU" dirty="0"/>
                  <a:t> образует вектор: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 &lt;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 \…\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&gt; = &lt;</m:t>
                    </m:r>
                    <m:r>
                      <a:rPr lang="ru-RU" i="1">
                        <a:latin typeface="Cambria Math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ru-RU" i="1">
                        <a:latin typeface="Cambria Math"/>
                      </a:rPr>
                      <m:t>\</m:t>
                    </m:r>
                    <m:r>
                      <a:rPr lang="ru-RU" i="1">
                        <a:latin typeface="Cambria Math"/>
                      </a:rPr>
                      <m:t>𝐸𝑙𝐺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 \</m:t>
                    </m:r>
                    <m:r>
                      <a:rPr lang="ru-RU" i="1">
                        <a:latin typeface="Cambria Math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ru-RU" i="1">
                        <a:latin typeface="Cambria Math"/>
                      </a:rPr>
                      <m:t>\</m:t>
                    </m:r>
                    <m:r>
                      <a:rPr lang="ru-RU" i="1">
                        <a:latin typeface="Cambria Math"/>
                      </a:rPr>
                      <m:t>𝐸𝑙𝐺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)&gt;</m:t>
                    </m:r>
                  </m:oMath>
                </a14:m>
                <a:r>
                  <a:rPr lang="ru-RU" i="1" dirty="0"/>
                  <a:t>,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i="1" dirty="0"/>
                  <a:t/>
                </a:r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– координаты </a:t>
                </a:r>
                <a:r>
                  <a:rPr lang="en-US" dirty="0" err="1" smtClean="0"/>
                  <a:t>i</a:t>
                </a:r>
                <a:r>
                  <a:rPr lang="ru-RU" dirty="0" smtClean="0"/>
                  <a:t>-го пользователя, </a:t>
                </a:r>
                <a:r>
                  <a:rPr lang="ru-RU" dirty="0"/>
                  <a:t>полученные посредствам спутниковой навигации; </a:t>
                </a:r>
                <a:r>
                  <a:rPr lang="fr-FR" dirty="0"/>
                  <a:t>Pai</a:t>
                </a:r>
                <a:r>
                  <a:rPr lang="ru-RU" dirty="0"/>
                  <a:t>(.) – шифрование по схеме </a:t>
                </a:r>
                <a:r>
                  <a:rPr lang="ru-RU" dirty="0" err="1"/>
                  <a:t>Пэйе</a:t>
                </a:r>
                <a:r>
                  <a:rPr lang="ru-RU" dirty="0"/>
                  <a:t>; </a:t>
                </a:r>
                <a:r>
                  <a:rPr lang="en-US" dirty="0" err="1"/>
                  <a:t>ElG</a:t>
                </a:r>
                <a:r>
                  <a:rPr lang="ru-RU" dirty="0"/>
                  <a:t>(.) – шифрование по схеме Эль </a:t>
                </a:r>
                <a:r>
                  <a:rPr lang="ru-RU" dirty="0" err="1"/>
                  <a:t>Гамаля</a:t>
                </a:r>
                <a:r>
                  <a:rPr lang="ru-RU" dirty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Каждый корреспондент использует сеансовый открытый ключ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ru-RU" dirty="0"/>
                  <a:t>для схемы </a:t>
                </a:r>
                <a:r>
                  <a:rPr lang="ru-RU" dirty="0" smtClean="0"/>
                  <a:t>Эль-</a:t>
                </a:r>
                <a:r>
                  <a:rPr lang="ru-RU" dirty="0" err="1" smtClean="0"/>
                  <a:t>Гамаля</a:t>
                </a:r>
                <a:r>
                  <a:rPr lang="ru-RU" dirty="0" smtClean="0"/>
                  <a:t/>
                </a:r>
                <a:r>
                  <a:rPr lang="ru-RU" dirty="0"/>
                  <a:t>и открытый ключ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 для схемы </a:t>
                </a:r>
                <a:r>
                  <a:rPr lang="ru-RU" dirty="0" err="1"/>
                  <a:t>Пэйе</a:t>
                </a:r>
                <a:r>
                  <a:rPr lang="ru-RU" dirty="0"/>
                  <a:t>. Закрытые ключи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и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 известны только пользователю.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Пары </a:t>
                </a:r>
                <a:r>
                  <a:rPr lang="ru-RU" dirty="0"/>
                  <a:t>ключей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ru-RU" dirty="0"/>
                  <a:t>) и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) вырабатываются для каждого сеанса связи из заранее распределенного в сети общего ключа.</a:t>
                </a:r>
              </a:p>
              <a:p>
                <a:pPr marL="0" indent="0">
                  <a:buNone/>
                </a:pPr>
                <a:r>
                  <a:rPr lang="ru-RU" dirty="0"/>
                  <a:t>Перед отправкой Серверу, каждый вектор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dirty="0"/>
                  <a:t> шифруется на открытом ключе Сервера.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r="-1556" b="-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480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Под гомоморфным шифрованием понимается криптографический примитив, представляющий собой функцию шифрования, удовлетворяющую дополнительному требованию </a:t>
            </a:r>
            <a:r>
              <a:rPr lang="ru-RU" sz="2400" dirty="0" err="1" smtClean="0"/>
              <a:t>гомоморфности</a:t>
            </a:r>
            <a:r>
              <a:rPr lang="ru-RU" sz="2400" dirty="0" smtClean="0"/>
              <a:t> относительно каких-либо алгебраических операций над открытыми сообщениями.</a:t>
            </a:r>
          </a:p>
          <a:p>
            <a:r>
              <a:rPr lang="ru-RU" sz="2400" dirty="0" smtClean="0"/>
              <a:t>Пусть </a:t>
            </a:r>
            <a:r>
              <a:rPr lang="en-US" sz="2400" dirty="0" smtClean="0"/>
              <a:t>E(</a:t>
            </a:r>
            <a:r>
              <a:rPr lang="en-US" sz="2400" dirty="0" err="1" smtClean="0"/>
              <a:t>k,m</a:t>
            </a:r>
            <a:r>
              <a:rPr lang="en-US" sz="2400" dirty="0" smtClean="0"/>
              <a:t>) – </a:t>
            </a:r>
            <a:r>
              <a:rPr lang="ru-RU" sz="2400" dirty="0" smtClean="0"/>
              <a:t>функция шифрования, где </a:t>
            </a:r>
            <a:r>
              <a:rPr lang="en-US" sz="2400" dirty="0" smtClean="0"/>
              <a:t>m –</a:t>
            </a:r>
            <a:r>
              <a:rPr lang="ru-RU" sz="2400" dirty="0" smtClean="0"/>
              <a:t>открытое сообщение, </a:t>
            </a:r>
            <a:r>
              <a:rPr lang="en-US" sz="2400" dirty="0" smtClean="0"/>
              <a:t>k- </a:t>
            </a:r>
            <a:r>
              <a:rPr lang="ru-RU" sz="2400" dirty="0" smtClean="0"/>
              <a:t>ключ шифрования.</a:t>
            </a:r>
          </a:p>
          <a:p>
            <a:r>
              <a:rPr lang="ru-RU" sz="2400" dirty="0" smtClean="0"/>
              <a:t>Функция шифрования  </a:t>
            </a:r>
            <a:r>
              <a:rPr lang="en-US" sz="2400" dirty="0" smtClean="0"/>
              <a:t>E </a:t>
            </a:r>
            <a:r>
              <a:rPr lang="ru-RU" sz="2400" dirty="0" err="1" smtClean="0"/>
              <a:t>гомоморфна</a:t>
            </a:r>
            <a:r>
              <a:rPr lang="ru-RU" sz="2400" dirty="0" smtClean="0"/>
              <a:t> относительно операции </a:t>
            </a:r>
            <a:r>
              <a:rPr lang="el-GR" sz="2400" dirty="0" smtClean="0"/>
              <a:t>ξ</a:t>
            </a:r>
            <a:r>
              <a:rPr lang="ru-RU" sz="2400" dirty="0" smtClean="0"/>
              <a:t>1, над открытыми сообщениями, если существует операция </a:t>
            </a:r>
            <a:r>
              <a:rPr lang="el-GR" sz="2400" dirty="0" smtClean="0"/>
              <a:t>ξ</a:t>
            </a:r>
            <a:r>
              <a:rPr lang="ru-RU" sz="2400" dirty="0" smtClean="0"/>
              <a:t>2 над криптограммами такая, что из криптограммы  (</a:t>
            </a:r>
            <a:r>
              <a:rPr lang="en-US" sz="2400" dirty="0" smtClean="0"/>
              <a:t>E(</a:t>
            </a:r>
            <a:r>
              <a:rPr lang="en-US" sz="2400" dirty="0" err="1" smtClean="0"/>
              <a:t>k,m</a:t>
            </a:r>
            <a:r>
              <a:rPr lang="ru-RU" sz="2400" dirty="0" smtClean="0"/>
              <a:t>1)</a:t>
            </a:r>
            <a:r>
              <a:rPr lang="el-GR" sz="2400" dirty="0" smtClean="0"/>
              <a:t> ξ</a:t>
            </a:r>
            <a:r>
              <a:rPr lang="ru-RU" sz="2400" dirty="0"/>
              <a:t>2</a:t>
            </a:r>
            <a:r>
              <a:rPr lang="ru-RU" sz="2400" dirty="0" smtClean="0"/>
              <a:t> </a:t>
            </a:r>
            <a:r>
              <a:rPr lang="en-US" sz="2400" dirty="0" smtClean="0"/>
              <a:t>E(</a:t>
            </a:r>
            <a:r>
              <a:rPr lang="en-US" sz="2400" dirty="0" err="1" smtClean="0"/>
              <a:t>k,m</a:t>
            </a:r>
            <a:r>
              <a:rPr lang="ru-RU" sz="2400" dirty="0" smtClean="0"/>
              <a:t>2)) при дешифровании извлекается открытое сообщение </a:t>
            </a:r>
            <a:r>
              <a:rPr lang="en-US" sz="2400" dirty="0" smtClean="0"/>
              <a:t>m1</a:t>
            </a:r>
            <a:r>
              <a:rPr lang="ru-RU" sz="2400" dirty="0" smtClean="0"/>
              <a:t> </a:t>
            </a:r>
            <a:r>
              <a:rPr lang="el-GR" sz="2400" dirty="0" smtClean="0"/>
              <a:t>ξ</a:t>
            </a:r>
            <a:r>
              <a:rPr lang="ru-RU" sz="2400" dirty="0" smtClean="0"/>
              <a:t>1</a:t>
            </a:r>
            <a:r>
              <a:rPr lang="en-US" sz="2400" dirty="0" smtClean="0"/>
              <a:t>m2.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359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Шаг 2.</a:t>
                </a:r>
              </a:p>
              <a:p>
                <a:pPr marL="0" indent="0">
                  <a:buNone/>
                </a:pPr>
                <a:r>
                  <a:rPr lang="ru-RU" dirty="0"/>
                  <a:t>Следующим шагом Сервер вычисляет скалярное произведение второго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и четвертого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dirty="0"/>
                  <a:t> элементов полученных векторов для каждой пары пользователей (</a:t>
                </a:r>
                <a:r>
                  <a:rPr lang="en-US" dirty="0" err="1"/>
                  <a:t>i</a:t>
                </a:r>
                <a:r>
                  <a:rPr lang="ru-RU" dirty="0"/>
                  <a:t>,</a:t>
                </a:r>
                <a:r>
                  <a:rPr lang="en-US" dirty="0"/>
                  <a:t>j</a:t>
                </a:r>
                <a:r>
                  <a:rPr lang="ru-RU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𝑖𝑗</m:t>
                          </m:r>
                          <m:r>
                            <a:rPr lang="ru-RU" i="1">
                              <a:latin typeface="Cambria Math"/>
                            </a:rPr>
                            <m:t>, </m:t>
                          </m:r>
                          <m:r>
                            <a:rPr lang="ru-RU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𝑗</m:t>
                          </m:r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∙</m:t>
                      </m:r>
                      <m:r>
                        <a:rPr lang="ru-RU" i="1">
                          <a:latin typeface="Cambria Math"/>
                        </a:rPr>
                        <m:t>𝐸𝑙𝐺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𝑛</m:t>
                      </m:r>
                      <m:r>
                        <a:rPr lang="ru-RU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𝑖𝑗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ru-RU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𝑖𝑗</m:t>
                          </m:r>
                          <m:r>
                            <a:rPr lang="ru-RU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r>
                            <a:rPr lang="ru-RU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𝑗</m:t>
                          </m:r>
                          <m:r>
                            <a:rPr lang="ru-RU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∙</m:t>
                      </m:r>
                      <m:r>
                        <a:rPr lang="ru-RU" i="1">
                          <a:latin typeface="Cambria Math"/>
                        </a:rPr>
                        <m:t>𝐸𝑙𝐺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𝑛</m:t>
                      </m:r>
                      <m:r>
                        <a:rPr lang="ru-RU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𝑖𝑗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В целях маскировки промежуточного результата, Сервер забывчиво </a:t>
                </a:r>
                <a:r>
                  <a:rPr lang="ru-RU" dirty="0" err="1"/>
                  <a:t>рандомизирует</a:t>
                </a:r>
                <a:r>
                  <a:rPr lang="ru-RU" dirty="0"/>
                  <a:t> эти результаты со случайными взаимно простыми числами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пресекая таким образом возможность выяснения координат каждого из участников группы как самими пользователями, так и злоумышленником.</a:t>
                </a:r>
              </a:p>
              <a:p>
                <a:pPr marL="0" indent="0">
                  <a:buNone/>
                </a:pPr>
                <a:r>
                  <a:rPr lang="ru-RU" dirty="0"/>
                  <a:t>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dirty="0"/>
                  <a:t>находятся в диапазоне: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&lt; 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;         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&lt; 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&lt;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,  где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n</a:t>
                </a:r>
                <a:r>
                  <a:rPr lang="ru-RU" dirty="0"/>
                  <a:t> – модуль в схеме </a:t>
                </a:r>
                <a:r>
                  <a:rPr lang="ru-RU" dirty="0" err="1"/>
                  <a:t>Пэйе</a:t>
                </a:r>
                <a:r>
                  <a:rPr lang="ru-RU" dirty="0"/>
                  <a:t>, </a:t>
                </a:r>
                <a:r>
                  <a:rPr lang="en-US" i="1" dirty="0" err="1"/>
                  <a:t>i</a:t>
                </a:r>
                <a:r>
                  <a:rPr lang="ru-RU" i="1" dirty="0"/>
                  <a:t> = 1 ... </a:t>
                </a:r>
                <a:r>
                  <a:rPr lang="en-US" i="1" dirty="0"/>
                  <a:t>N</a:t>
                </a:r>
                <a:r>
                  <a:rPr lang="ru-RU" i="1" dirty="0"/>
                  <a:t>-1; </a:t>
                </a:r>
                <a:r>
                  <a:rPr lang="en-US" i="1" dirty="0"/>
                  <a:t>j</a:t>
                </a:r>
                <a:r>
                  <a:rPr lang="ru-RU" i="1" dirty="0"/>
                  <a:t> = </a:t>
                </a:r>
                <a:r>
                  <a:rPr lang="en-US" i="1" dirty="0" err="1"/>
                  <a:t>i</a:t>
                </a:r>
                <a:r>
                  <a:rPr lang="ru-RU" i="1" dirty="0"/>
                  <a:t>+1 ... </a:t>
                </a:r>
                <a:r>
                  <a:rPr lang="en-US" i="1" dirty="0"/>
                  <a:t>N </a:t>
                </a:r>
                <a:r>
                  <a:rPr lang="ru-RU" dirty="0"/>
                  <a:t>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907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Протокол конфиденциального вычисления </a:t>
            </a:r>
            <a:r>
              <a:rPr lang="ru-RU" sz="3200" dirty="0" smtClean="0"/>
              <a:t>расстояний (продо</a:t>
            </a:r>
            <a:r>
              <a:rPr lang="ru-RU" sz="3200" dirty="0"/>
              <a:t>л</a:t>
            </a:r>
            <a:r>
              <a:rPr lang="ru-RU" sz="3200" dirty="0" smtClean="0"/>
              <a:t>жение)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348880"/>
            <a:ext cx="6354588" cy="170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090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Шаг 2 продолжение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После выбора значений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Сервер вычисляет их обратные значения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ru-RU" dirty="0"/>
                  <a:t>. Затем, получив последовательность значений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  <m:r>
                          <a:rPr lang="ru-RU" i="1">
                            <a:latin typeface="Cambria Math"/>
                          </a:rPr>
                          <m:t>, </m:t>
                        </m:r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 и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  <m:r>
                          <a:rPr lang="ru-RU" i="1">
                            <a:latin typeface="Cambria Math"/>
                          </a:rPr>
                          <m:t>, </m:t>
                        </m:r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 </m:t>
                    </m:r>
                  </m:oMath>
                </a14:m>
                <a:r>
                  <a:rPr lang="ru-RU" dirty="0"/>
                  <a:t> перемешивает её при помощи функции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𝜎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/>
                  <a:t>, после чего последовательность приобретает следующий вид: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/>
                        </a:rPr>
                        <m:t>\</m:t>
                      </m:r>
                      <m:r>
                        <a:rPr lang="ru-RU" i="1">
                          <a:latin typeface="Cambria Math"/>
                        </a:rPr>
                        <m:t>…\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ru-RU" i="1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ru-R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𝑁</m:t>
                            </m:r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r>
                              <a:rPr lang="ru-RU" i="1">
                                <a:latin typeface="Cambria Math"/>
                              </a:rPr>
                              <m:t>𝑁</m:t>
                            </m:r>
                            <m:r>
                              <a:rPr lang="ru-RU" i="1">
                                <a:latin typeface="Cambria Math"/>
                              </a:rPr>
                              <m:t>−2)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\</m:t>
                    </m:r>
                    <m:r>
                      <a:rPr lang="ru-RU" i="1">
                        <a:latin typeface="Cambria Math"/>
                      </a:rPr>
                      <m:t>…\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𝑁</m:t>
                            </m:r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r>
                              <a:rPr lang="ru-RU" i="1">
                                <a:latin typeface="Cambria Math"/>
                              </a:rPr>
                              <m:t>𝑁</m:t>
                            </m:r>
                            <m:r>
                              <a:rPr lang="ru-RU" i="1">
                                <a:latin typeface="Cambria Math"/>
                              </a:rPr>
                              <m:t> − 1)</m:t>
                            </m:r>
                          </m:sub>
                        </m:sSub>
                      </m:sub>
                    </m:sSub>
                    <m:r>
                      <a:rPr lang="ru-RU" i="1">
                        <a:latin typeface="Cambria Math"/>
                      </a:rPr>
                      <m:t>&gt;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для пользователя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/>
                  <a:t>Сервер отправляет </a:t>
                </a:r>
                <a:r>
                  <a:rPr lang="en-US" i="1" dirty="0"/>
                  <a:t>N </a:t>
                </a:r>
                <a:r>
                  <a:rPr lang="ru-RU" dirty="0"/>
                  <a:t>таких последовательностей каждому пользователю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/>
                </a:r>
              </a:p>
              <a:p>
                <a:pPr marL="0" indent="0">
                  <a:buNone/>
                </a:pPr>
                <a:r>
                  <a:rPr lang="ru-RU" dirty="0"/>
                  <a:t>Такое переупорядочивание значений обеспечивает невозможность выяснения координат пользователей внутри группы. 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96136" y="3028310"/>
            <a:ext cx="21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пользователя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05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Шаг 3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ru-RU" dirty="0"/>
                  <a:t>Каждый пользователь расшифровывает полученные элементы закрытым ключом криптосистемы Эль </a:t>
                </a:r>
                <a:r>
                  <a:rPr lang="ru-RU" dirty="0" err="1"/>
                  <a:t>Гамаля</a:t>
                </a:r>
                <a:r>
                  <a:rPr lang="ru-RU" dirty="0"/>
                  <a:t/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ru-RU" dirty="0"/>
                  <a:t> и шифрует заново на открытом ключе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 схемы </a:t>
                </a:r>
                <a:r>
                  <a:rPr lang="ru-RU" dirty="0" err="1"/>
                  <a:t>Пэйе</a:t>
                </a:r>
                <a:r>
                  <a:rPr lang="ru-RU" dirty="0"/>
                  <a:t>. </a:t>
                </a:r>
              </a:p>
              <a:p>
                <a:r>
                  <a:rPr lang="ru-RU" dirty="0"/>
                  <a:t>Рассмотрим производимые криптографические преобразования на примере двух корреспондентов </a:t>
                </a:r>
                <a:r>
                  <a:rPr lang="en-US" dirty="0" err="1"/>
                  <a:t>i</a:t>
                </a:r>
                <a:r>
                  <a:rPr lang="en-US" dirty="0"/>
                  <a:t/>
                </a:r>
                <a:r>
                  <a:rPr lang="ru-RU" dirty="0"/>
                  <a:t>и </a:t>
                </a:r>
                <a:r>
                  <a:rPr lang="en-US" dirty="0"/>
                  <a:t>j</a:t>
                </a:r>
                <a:r>
                  <a:rPr lang="ru-RU" dirty="0"/>
                  <a:t>.</a:t>
                </a:r>
              </a:p>
              <a:p>
                <a:r>
                  <a:rPr lang="ru-RU" dirty="0"/>
                  <a:t>Пользователи получают от Сервера элементы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  <m:r>
                          <a:rPr lang="ru-RU" i="1">
                            <a:latin typeface="Cambria Math"/>
                          </a:rPr>
                          <m:t>, </m:t>
                        </m:r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 и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  <m:r>
                          <a:rPr lang="ru-RU" i="1">
                            <a:latin typeface="Cambria Math"/>
                          </a:rPr>
                          <m:t>, </m:t>
                        </m:r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представим их в следующем виде: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  <m:r>
                          <a:rPr lang="ru-RU" i="1">
                            <a:latin typeface="Cambria Math"/>
                          </a:rPr>
                          <m:t>,</m:t>
                        </m:r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𝐸𝑙𝐺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𝐸𝑙𝐺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𝐸𝑙𝐺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𝐸𝑙𝐺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  <m:r>
                          <a:rPr lang="ru-RU" i="1">
                            <a:latin typeface="Cambria Math"/>
                          </a:rPr>
                          <m:t>,</m:t>
                        </m:r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𝐸𝑙𝐺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𝐸𝑙𝐺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𝐸𝑙𝐺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𝐸𝑙𝐺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  <a:p>
                <a:r>
                  <a:rPr lang="ru-RU" dirty="0"/>
                  <a:t>Используя секретный ключ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ru-RU" dirty="0"/>
                  <a:t>, пользователи дешифруют полученные элементы и получают следующее: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𝑖</m:t>
                    </m:r>
                    <m:r>
                      <a:rPr lang="ru-RU" i="1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  для всех 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=1…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𝑗</m:t>
                    </m:r>
                    <m:r>
                      <a:rPr lang="ru-RU" i="1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  для всех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=1…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442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Шаг 3 продолжение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/>
                  <a:t>Затем, корреспонденты шифруют полученные значения на открытом ключе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ru-RU" i="1">
                            <a:latin typeface="Cambria Math"/>
                          </a:rPr>
                          <m:t>𝜈</m:t>
                        </m:r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𝑖</m:t>
                    </m:r>
                    <m:r>
                      <a:rPr lang="ru-RU" i="1">
                        <a:latin typeface="Cambria Math"/>
                      </a:rPr>
                      <m:t>:</m:t>
                    </m:r>
                    <m:r>
                      <a:rPr lang="ru-RU" i="1">
                        <a:latin typeface="Cambria Math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i="1">
                                <a:latin typeface="Cambria Math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u-RU" i="1">
                        <a:latin typeface="Cambria Math"/>
                      </a:rPr>
                      <m:t>,</m:t>
                    </m:r>
                    <m:r>
                      <a:rPr lang="ru-RU" i="1">
                        <a:latin typeface="Cambria Math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i="1">
                                <a:latin typeface="Cambria Math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𝑗</m:t>
                    </m:r>
                    <m:r>
                      <a:rPr lang="ru-RU" i="1">
                        <a:latin typeface="Cambria Math"/>
                      </a:rPr>
                      <m:t>: </m:t>
                    </m:r>
                    <m:r>
                      <a:rPr lang="ru-RU" i="1">
                        <a:latin typeface="Cambria Math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i="1">
                                <a:latin typeface="Cambria Math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u-RU" i="1">
                        <a:latin typeface="Cambria Math"/>
                      </a:rPr>
                      <m:t>, </m:t>
                    </m:r>
                    <m:r>
                      <a:rPr lang="ru-RU" i="1">
                        <a:latin typeface="Cambria Math"/>
                      </a:rPr>
                      <m:t>𝑃𝑎𝑖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i="1">
                                <a:latin typeface="Cambria Math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u-RU" i="1">
                        <a:latin typeface="Cambria Math"/>
                      </a:rPr>
                      <m:t>;</m:t>
                    </m:r>
                  </m:oMath>
                </a14:m>
                <a:endParaRPr lang="ru-RU" dirty="0"/>
              </a:p>
              <a:p>
                <a:r>
                  <a:rPr lang="ru-RU" dirty="0"/>
                  <a:t>после чего пользователи отправляют Серверу перешифрованные элементы в том же порядке, в каком их получили. 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25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Шаг 4.</a:t>
                </a:r>
              </a:p>
              <a:p>
                <a:pPr marL="0" indent="0">
                  <a:buNone/>
                </a:pPr>
                <a:r>
                  <a:rPr lang="ru-RU" dirty="0"/>
                  <a:t>На этом шаге Сервер восстанавливает последовательности, полученные от пользователей при помощи функции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𝜎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и удаляет множители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 и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при помощи их обратных элементов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ru-RU" dirty="0"/>
                  <a:t> следующим образом: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итог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𝑃𝑎𝑖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e>
                        <m:sup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sup>
                      </m:sSup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ru-RU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ru-RU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𝑃𝑎𝑖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e>
                        <m:sup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sup>
                      </m:sSup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Учитывая,  что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 </m:t>
                    </m:r>
                    <m:r>
                      <a:rPr lang="ru-RU" b="0" i="1" smtClean="0">
                        <a:latin typeface="Cambria Math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</m:sub>
                      <m:sup/>
                    </m:sSubSup>
                  </m:oMath>
                </a14:m>
                <a:r>
                  <a:rPr lang="ru-RU" dirty="0"/>
                  <a:t>, выражение принимает следующий вид: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𝑃𝑎𝑖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i="1" dirty="0" smtClean="0"/>
                  <a:t/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605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Выполнение вышеописанного преобразования реализовано на основании гомоморфных свойств криптосистемы </a:t>
            </a:r>
            <a:r>
              <a:rPr lang="ru-RU" dirty="0" err="1"/>
              <a:t>Пэйе</a:t>
            </a:r>
            <a:r>
              <a:rPr lang="ru-RU" dirty="0"/>
              <a:t>. </a:t>
            </a:r>
          </a:p>
          <a:p>
            <a:r>
              <a:rPr lang="ru-RU" dirty="0"/>
              <a:t>В результате Сервер вычислил квадрат расстояний между всеми парами выбранных пользователями местоположениями </a:t>
            </a:r>
            <a:r>
              <a:rPr lang="en-US" i="1" dirty="0"/>
              <a:t>L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ru-RU" i="1" dirty="0"/>
              <a:t>≠ </a:t>
            </a:r>
            <a:r>
              <a:rPr lang="en-US" i="1" dirty="0" err="1"/>
              <a:t>L</a:t>
            </a:r>
            <a:r>
              <a:rPr lang="en-US" i="1" baseline="-25000" dirty="0" err="1"/>
              <a:t>j</a:t>
            </a:r>
            <a:r>
              <a:rPr lang="ru-RU" dirty="0"/>
              <a:t> в зашифрованном виде, т.е.</a:t>
            </a:r>
            <a:r>
              <a:rPr lang="ru-RU" i="1" dirty="0"/>
              <a:t> </a:t>
            </a:r>
            <a:r>
              <a:rPr lang="ru-RU" dirty="0"/>
              <a:t>данные о текущем местоположении корреспондентов остались неизвестными для Сервера, а также для других участников группы и злоумышленника.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</a:t>
            </a:r>
            <a:r>
              <a:rPr lang="ru-RU" dirty="0" smtClean="0"/>
              <a:t>система </a:t>
            </a:r>
            <a:r>
              <a:rPr lang="ru-RU" dirty="0" err="1" smtClean="0"/>
              <a:t>Пэйе</a:t>
            </a:r>
            <a:r>
              <a:rPr lang="ru-RU" dirty="0" smtClean="0"/>
              <a:t> </a:t>
            </a:r>
            <a:r>
              <a:rPr lang="ru-RU" dirty="0"/>
              <a:t>отвечает требованиям безопасности:</a:t>
            </a:r>
          </a:p>
          <a:p>
            <a:pPr lvl="0"/>
            <a:r>
              <a:rPr lang="ru-RU" dirty="0"/>
              <a:t>Только мобильный пользователь знает свое фактическое местоположение.</a:t>
            </a:r>
          </a:p>
          <a:p>
            <a:r>
              <a:rPr lang="ru-RU" dirty="0"/>
              <a:t>Сервер выполняет только вычисления над зашифрованными данными, не имея к ним </a:t>
            </a:r>
            <a:r>
              <a:rPr lang="ru-RU" dirty="0" smtClean="0"/>
              <a:t>доступ </a:t>
            </a:r>
            <a:r>
              <a:rPr lang="ru-RU" dirty="0"/>
              <a:t>и возвращает конечный результат мобильному пользователю, тем самым  сохраняя целостность и конфиденциальность информации. </a:t>
            </a:r>
          </a:p>
          <a:p>
            <a:pPr lvl="0"/>
            <a:r>
              <a:rPr lang="ru-RU" dirty="0" smtClean="0"/>
              <a:t>Противник </a:t>
            </a:r>
            <a:r>
              <a:rPr lang="ru-RU" dirty="0"/>
              <a:t>не может иметь доступ к информации о  местоположении пользователя, поскольку координаты отправляются на сервер в зашифрованном виде.</a:t>
            </a:r>
          </a:p>
          <a:p>
            <a:pPr lvl="0"/>
            <a:r>
              <a:rPr lang="ru-RU" dirty="0"/>
              <a:t>Противник, пытающийся атаковать сервер, не может получить доступ к открытому тексту, поскольку у него нет секретного ключа. Применяемый алгоритм носит вероятностный характер, так как при шифровании открытого текста каждый раз генерируется новое случайное значение, что затрудняет дешифрование.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Гомоморфное шифрование может найти широкое применение  в защите информации. </a:t>
            </a:r>
          </a:p>
          <a:p>
            <a:pPr marL="0" indent="0">
              <a:buNone/>
            </a:pPr>
            <a:r>
              <a:rPr lang="ru-RU" sz="2400" dirty="0" smtClean="0"/>
              <a:t>Пример. Вычисления над зашифрованными данными. </a:t>
            </a:r>
          </a:p>
          <a:p>
            <a:pPr marL="0" indent="0">
              <a:buNone/>
            </a:pPr>
            <a:r>
              <a:rPr lang="ru-RU" sz="2400" dirty="0" smtClean="0"/>
              <a:t>Пусть конфиденциальные данные хранятся в зашифрованном виде и над ними нужно произвести какие-то вычисления (сложить, умножить и пр.). Классический подход  такой: данные нужно расшифровать, провести соответствующую операцию и снова зашифровать результат. Для этого нужна защищенная аппаратура, ключи и выполнение всех организационных мероприятий по защите данных. То есть все очень ответственно, строго и сложно. Избежать этого можно, если вычисления проводить над зашифрованными данными. А расшифровать, если нужно, конечный результат.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448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Классификация гомоморфных систем шифрования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buClr>
                <a:srgbClr val="262626"/>
              </a:buClr>
              <a:buSzPct val="25000"/>
            </a:pPr>
            <a:fld id="{00000000-1234-1234-1234-123412341234}" type="slidenum">
              <a:rPr lang="en-US" sz="1000" smtClean="0">
                <a:solidFill>
                  <a:srgbClr val="262626"/>
                </a:solidFill>
              </a:rPr>
              <a:pPr algn="ctr">
                <a:buClr>
                  <a:srgbClr val="262626"/>
                </a:buClr>
                <a:buSzPct val="25000"/>
              </a:pPr>
              <a:t>5</a:t>
            </a:fld>
            <a:endParaRPr lang="en-US" sz="1000">
              <a:solidFill>
                <a:srgbClr val="26262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75"/>
          <a:stretch/>
        </p:blipFill>
        <p:spPr bwMode="auto">
          <a:xfrm>
            <a:off x="1518070" y="1180858"/>
            <a:ext cx="6590285" cy="38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5777" y="5052172"/>
            <a:ext cx="16566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Разрешено использование только одной операции в </a:t>
            </a:r>
            <a:r>
              <a:rPr lang="ru-RU" sz="1600" b="1" dirty="0"/>
              <a:t>неограниченном количестве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1232" y="5064711"/>
            <a:ext cx="22689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</a:t>
            </a:r>
            <a:r>
              <a:rPr lang="ru-RU" sz="1600" b="1" dirty="0" smtClean="0"/>
              <a:t>ожно </a:t>
            </a:r>
            <a:r>
              <a:rPr lang="ru-RU" sz="1600" b="1" dirty="0"/>
              <a:t>использовать одновременно две операции, одна из которых будет выполняться в ограниченном количестве.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27595" y="5064709"/>
            <a:ext cx="2135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Применение </a:t>
            </a:r>
            <a:r>
              <a:rPr lang="ru-RU" sz="1600" b="1" dirty="0"/>
              <a:t>обеих операций  над зашифрованными данными в  неограниченном </a:t>
            </a:r>
            <a:r>
              <a:rPr lang="ru-RU" sz="1600" b="1" dirty="0" smtClean="0"/>
              <a:t>количестве.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9729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1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Примеры криптосистем для гомоморфного шифрования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 smtClean="0"/>
                  <a:t>1. Криптосистема РША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Обозначения </a:t>
                </a:r>
                <a:r>
                  <a:rPr lang="en-US" sz="2400" dirty="0" smtClean="0"/>
                  <a:t>N=</a:t>
                </a:r>
                <a:r>
                  <a:rPr lang="en-US" sz="2400" dirty="0" err="1" smtClean="0"/>
                  <a:t>pQ</a:t>
                </a:r>
                <a:r>
                  <a:rPr lang="en-US" sz="2400" dirty="0" smtClean="0"/>
                  <a:t> –</a:t>
                </a:r>
                <a:r>
                  <a:rPr lang="ru-RU" sz="2400" dirty="0" smtClean="0"/>
                  <a:t>модуль;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e –</a:t>
                </a:r>
                <a:r>
                  <a:rPr lang="ru-RU" sz="2400" dirty="0" smtClean="0"/>
                  <a:t>открытая экспонента; 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N,e</a:t>
                </a:r>
                <a:r>
                  <a:rPr lang="en-US" sz="2400" dirty="0" smtClean="0"/>
                  <a:t>)</a:t>
                </a:r>
                <a:r>
                  <a:rPr lang="ru-RU" sz="2400" dirty="0" smtClean="0"/>
                  <a:t> – открытый ключ</a:t>
                </a:r>
                <a:r>
                  <a:rPr lang="en-US" sz="2400" dirty="0" smtClean="0"/>
                  <a:t>,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d – </a:t>
                </a:r>
                <a:r>
                  <a:rPr lang="ru-RU" sz="2400" dirty="0" smtClean="0"/>
                  <a:t>закрытая экспонента.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С</a:t>
                </a:r>
                <a:r>
                  <a:rPr lang="en-US" sz="2400" dirty="0" smtClean="0"/>
                  <a:t>=</a:t>
                </a:r>
                <a:r>
                  <a:rPr lang="ru-RU" sz="2400" dirty="0" smtClean="0"/>
                  <a:t>Е</a:t>
                </a:r>
                <a:r>
                  <a:rPr lang="en-US" sz="2400" dirty="0" smtClean="0"/>
                  <a:t>((</a:t>
                </a:r>
                <a:r>
                  <a:rPr lang="en-US" sz="2400" dirty="0" err="1" smtClean="0"/>
                  <a:t>N,e</a:t>
                </a:r>
                <a:r>
                  <a:rPr lang="en-US" sz="2400" dirty="0" smtClean="0"/>
                  <a:t>),m)</a:t>
                </a:r>
                <a:r>
                  <a:rPr lang="ru-RU" sz="24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𝑚𝑜𝑑𝑁</m:t>
                    </m:r>
                  </m:oMath>
                </a14:m>
                <a:r>
                  <a:rPr lang="en-US" sz="2400" dirty="0" smtClean="0"/>
                  <a:t> –</a:t>
                </a:r>
                <a:r>
                  <a:rPr lang="ru-RU" sz="2400" dirty="0" smtClean="0"/>
                  <a:t>криптограмма.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 smtClean="0"/>
                  <a:t>Функция Е  - </a:t>
                </a:r>
                <a:r>
                  <a:rPr lang="ru-RU" sz="2400" dirty="0" err="1" smtClean="0"/>
                  <a:t>гомоморфна</a:t>
                </a:r>
                <a:r>
                  <a:rPr lang="ru-RU" sz="2400" dirty="0" smtClean="0"/>
                  <a:t> относительно операции умножения открытых текстов. Действительно, для двух открытых сообщений </a:t>
                </a:r>
                <a:r>
                  <a:rPr lang="en-US" sz="2400" dirty="0" smtClean="0"/>
                  <a:t>m1, m2 </a:t>
                </a:r>
                <a:r>
                  <a:rPr lang="ru-RU" sz="2400" dirty="0" smtClean="0"/>
                  <a:t>и любого открытого ключа </a:t>
                </a:r>
                <a:r>
                  <a:rPr lang="en-US" sz="2400" dirty="0" smtClean="0"/>
                  <a:t>k   </a:t>
                </a:r>
                <a:r>
                  <a:rPr lang="ru-RU" sz="2400" dirty="0" smtClean="0"/>
                  <a:t>криптограмма произведения  равна произведению криптограмм сомножителей Е</a:t>
                </a:r>
                <a:r>
                  <a:rPr lang="en-US" sz="2400" dirty="0" smtClean="0"/>
                  <a:t>(k,m1·m2)=</a:t>
                </a:r>
                <a:r>
                  <a:rPr lang="ru-RU" sz="2400" dirty="0" smtClean="0"/>
                  <a:t>Е</a:t>
                </a:r>
                <a:r>
                  <a:rPr lang="en-US" sz="2400" dirty="0" smtClean="0"/>
                  <a:t>(k,m1)·</a:t>
                </a:r>
                <a:r>
                  <a:rPr lang="ru-RU" sz="2400" dirty="0" smtClean="0"/>
                  <a:t>Е</a:t>
                </a:r>
                <a:r>
                  <a:rPr lang="en-US" sz="2400" dirty="0" smtClean="0"/>
                  <a:t>(k,m2).</a:t>
                </a: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236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Покажем гомоморфизм по умножению для любых двух </a:t>
                </a:r>
                <a:r>
                  <a:rPr lang="en-US" i="1" dirty="0"/>
                  <a:t>m</a:t>
                </a:r>
                <a:r>
                  <a:rPr lang="ru-RU" i="1" baseline="-25000" dirty="0"/>
                  <a:t>1</a:t>
                </a:r>
                <a:r>
                  <a:rPr lang="ru-RU" i="1" dirty="0"/>
                  <a:t/>
                </a:r>
                <a:r>
                  <a:rPr lang="ru-RU" dirty="0"/>
                  <a:t>и  </a:t>
                </a:r>
                <a:r>
                  <a:rPr lang="en-US" i="1" dirty="0"/>
                  <a:t>m</a:t>
                </a:r>
                <a:r>
                  <a:rPr lang="ru-RU" i="1" baseline="-25000" dirty="0"/>
                  <a:t>2</a:t>
                </a:r>
                <a:r>
                  <a:rPr lang="ru-RU" dirty="0"/>
                  <a:t>: </a:t>
                </a:r>
              </a:p>
              <a:p>
                <a:pPr marL="0" indent="0">
                  <a:buNone/>
                </a:pPr>
                <a:r>
                  <a:rPr lang="ru-RU" dirty="0"/>
                  <a:t>Пусть </a:t>
                </a:r>
                <a:r>
                  <a:rPr lang="ru-RU" i="1" dirty="0" smtClean="0"/>
                  <a:t>с</a:t>
                </a:r>
                <a:r>
                  <a:rPr lang="ru-RU" i="1" baseline="-25000" dirty="0" smtClean="0"/>
                  <a:t>1</a:t>
                </a:r>
                <a:r>
                  <a:rPr lang="ru-RU" i="1" dirty="0"/>
                  <a:t>=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/>
                  <a:t>mod n</a:t>
                </a:r>
                <a:r>
                  <a:rPr lang="ru-RU" i="1" dirty="0"/>
                  <a:t>, с</a:t>
                </a:r>
                <a:r>
                  <a:rPr lang="ru-RU" i="1" baseline="-25000" dirty="0"/>
                  <a:t>2</a:t>
                </a:r>
                <a:r>
                  <a:rPr lang="ru-RU" i="1" dirty="0"/>
                  <a:t>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/>
                  <a:t>mod n</a:t>
                </a:r>
                <a:r>
                  <a:rPr lang="ru-RU" i="1" dirty="0"/>
                  <a:t>. 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i="1" dirty="0" smtClean="0"/>
                  <a:t>c</a:t>
                </a:r>
                <a:r>
                  <a:rPr lang="en-US" i="1" baseline="-25000" dirty="0" smtClean="0"/>
                  <a:t>1 </a:t>
                </a:r>
                <a:r>
                  <a:rPr lang="ru-RU" i="1" dirty="0" smtClean="0"/>
                  <a:t>с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 smtClean="0"/>
                  <a:t>modn∙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/>
                  <a:t>mod n=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bSup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 smtClean="0">
                            <a:latin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/>
                  <a:t>mod n=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i="1" dirty="0"/>
                  <a:t> mod </a:t>
                </a:r>
                <a:r>
                  <a:rPr lang="en-US" i="1" dirty="0" smtClean="0"/>
                  <a:t>n=c.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b="1" dirty="0"/>
                  <a:t>Пример</a:t>
                </a:r>
                <a:r>
                  <a:rPr lang="ru-RU" dirty="0"/>
                  <a:t>,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Предположим</a:t>
                </a:r>
                <a:r>
                  <a:rPr lang="ru-RU" dirty="0"/>
                  <a:t>, что имеются сообщения </a:t>
                </a:r>
                <a:r>
                  <a:rPr lang="en-US" i="1" dirty="0"/>
                  <a:t>m</a:t>
                </a:r>
                <a:r>
                  <a:rPr lang="ru-RU" i="1" baseline="-25000" dirty="0"/>
                  <a:t>1 </a:t>
                </a:r>
                <a:r>
                  <a:rPr lang="ru-RU" dirty="0"/>
                  <a:t>= 56947,  </a:t>
                </a:r>
                <a:r>
                  <a:rPr lang="en-US" dirty="0"/>
                  <a:t>m</a:t>
                </a:r>
                <a:r>
                  <a:rPr lang="ru-RU" baseline="-25000" dirty="0"/>
                  <a:t>2 </a:t>
                </a:r>
                <a:r>
                  <a:rPr lang="ru-RU" dirty="0"/>
                  <a:t>= 64413. </a:t>
                </a:r>
              </a:p>
              <a:p>
                <a:pPr marL="0" indent="0">
                  <a:buNone/>
                </a:pPr>
                <a:r>
                  <a:rPr lang="ru-RU" dirty="0"/>
                  <a:t>Ключи:  </a:t>
                </a:r>
                <a:r>
                  <a:rPr lang="en-US" i="1" dirty="0" err="1" smtClean="0"/>
                  <a:t>pk</a:t>
                </a:r>
                <a:r>
                  <a:rPr lang="ru-RU" i="1" dirty="0" smtClean="0"/>
                  <a:t>=</a:t>
                </a:r>
                <a:r>
                  <a:rPr lang="en-US" i="1" dirty="0" smtClean="0"/>
                  <a:t>e</a:t>
                </a:r>
                <a:r>
                  <a:rPr lang="ru-RU" i="1" dirty="0" smtClean="0"/>
                  <a:t>=</a:t>
                </a:r>
                <a:r>
                  <a:rPr lang="ru-RU" dirty="0" smtClean="0"/>
                  <a:t/>
                </a:r>
                <a:r>
                  <a:rPr lang="ru-RU" dirty="0"/>
                  <a:t>(5437,189781), </a:t>
                </a:r>
                <a:r>
                  <a:rPr lang="en-US" i="1" dirty="0" err="1"/>
                  <a:t>sk</a:t>
                </a:r>
                <a:r>
                  <a:rPr lang="ru-RU" i="1" dirty="0"/>
                  <a:t>= </a:t>
                </a:r>
                <a:r>
                  <a:rPr lang="ru-RU" dirty="0"/>
                  <a:t>(49269).</a:t>
                </a:r>
              </a:p>
              <a:p>
                <a:pPr marL="0" indent="0">
                  <a:buNone/>
                </a:pPr>
                <a:r>
                  <a:rPr lang="ru-RU" dirty="0"/>
                  <a:t>Зашифруем сообщения, используя открытый ключ:  </a:t>
                </a:r>
                <a:br>
                  <a:rPr lang="ru-RU" dirty="0"/>
                </a:br>
                <a:r>
                  <a:rPr lang="ru-RU" i="1" dirty="0"/>
                  <a:t>с</a:t>
                </a:r>
                <a:r>
                  <a:rPr lang="ru-RU" i="1" baseline="-25000" dirty="0"/>
                  <a:t>1</a:t>
                </a:r>
                <a:r>
                  <a:rPr lang="ru-RU" i="1" dirty="0"/>
                  <a:t>=</a:t>
                </a:r>
                <a:r>
                  <a:rPr lang="ru-RU" dirty="0"/>
                  <a:t> 56947</a:t>
                </a:r>
                <a:r>
                  <a:rPr lang="ru-RU" baseline="30000" dirty="0"/>
                  <a:t>5437</a:t>
                </a:r>
                <a:r>
                  <a:rPr lang="ru-RU" dirty="0"/>
                  <a:t/>
                </a:r>
                <a:r>
                  <a:rPr lang="en-US" dirty="0"/>
                  <a:t>mod</a:t>
                </a:r>
                <a:r>
                  <a:rPr lang="ru-RU" dirty="0"/>
                  <a:t> 189781 =96068; </a:t>
                </a:r>
                <a:r>
                  <a:rPr lang="en-US" i="1" dirty="0"/>
                  <a:t>c</a:t>
                </a:r>
                <a:r>
                  <a:rPr lang="ru-RU" i="1" baseline="-25000" dirty="0"/>
                  <a:t>2</a:t>
                </a:r>
                <a:r>
                  <a:rPr lang="ru-RU" i="1" dirty="0"/>
                  <a:t>=</a:t>
                </a:r>
                <a:r>
                  <a:rPr lang="ru-RU" dirty="0"/>
                  <a:t>  64413</a:t>
                </a:r>
                <a:r>
                  <a:rPr lang="ru-RU" baseline="30000" dirty="0"/>
                  <a:t>5437</a:t>
                </a:r>
                <a:r>
                  <a:rPr lang="ru-RU" dirty="0"/>
                  <a:t/>
                </a:r>
                <a:r>
                  <a:rPr lang="en-US" dirty="0"/>
                  <a:t>mod</a:t>
                </a:r>
                <a:r>
                  <a:rPr lang="ru-RU" dirty="0"/>
                  <a:t> 189781= 149380.</a:t>
                </a:r>
              </a:p>
              <a:p>
                <a:pPr marL="0" indent="0">
                  <a:buNone/>
                </a:pPr>
                <a:r>
                  <a:rPr lang="ru-RU" dirty="0"/>
                  <a:t>с</a:t>
                </a:r>
                <a:r>
                  <a:rPr lang="ru-RU" baseline="-25000" dirty="0"/>
                  <a:t>1</a:t>
                </a:r>
                <a14:m>
                  <m:oMath xmlns:m="http://schemas.openxmlformats.org/officeDocument/2006/math">
                    <m:r>
                      <a:rPr lang="ru-RU" i="1" baseline="-25000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∙ </m:t>
                    </m:r>
                  </m:oMath>
                </a14:m>
                <a:r>
                  <a:rPr lang="ru-RU" dirty="0"/>
                  <a:t>с</a:t>
                </a:r>
                <a:r>
                  <a:rPr lang="ru-RU" baseline="-25000" dirty="0"/>
                  <a:t>2</a:t>
                </a:r>
                <a:r>
                  <a:rPr lang="ru-RU" dirty="0"/>
                  <a:t>= 96068∙ 149380 </a:t>
                </a:r>
                <a:r>
                  <a:rPr lang="en-US" dirty="0"/>
                  <a:t>mod</a:t>
                </a:r>
                <a:r>
                  <a:rPr lang="ru-RU" dirty="0"/>
                  <a:t> 189781= 157744.</a:t>
                </a:r>
              </a:p>
              <a:p>
                <a:pPr marL="0" indent="0">
                  <a:buNone/>
                </a:pPr>
                <a:r>
                  <a:rPr lang="en-US" dirty="0"/>
                  <a:t>Dec</a:t>
                </a:r>
                <a:r>
                  <a:rPr lang="ru-RU" dirty="0"/>
                  <a:t>( </a:t>
                </a:r>
                <a:r>
                  <a:rPr lang="en-US" dirty="0"/>
                  <a:t>c</a:t>
                </a:r>
                <a:r>
                  <a:rPr lang="ru-RU" baseline="-25000" dirty="0"/>
                  <a:t>1</a:t>
                </a:r>
                <a:r>
                  <a:rPr lang="ru-RU" dirty="0"/>
                  <a:t>∙ </a:t>
                </a:r>
                <a:r>
                  <a:rPr lang="en-US" dirty="0"/>
                  <a:t>c</a:t>
                </a:r>
                <a:r>
                  <a:rPr lang="ru-RU" baseline="-25000" dirty="0"/>
                  <a:t>2</a:t>
                </a:r>
                <a:r>
                  <a:rPr lang="ru-RU" dirty="0"/>
                  <a:t>)= 157744</a:t>
                </a:r>
                <a:r>
                  <a:rPr lang="ru-RU" baseline="30000" dirty="0"/>
                  <a:t>49269</a:t>
                </a:r>
                <a:r>
                  <a:rPr lang="ru-RU" dirty="0"/>
                  <a:t/>
                </a:r>
                <a:r>
                  <a:rPr lang="en-US" dirty="0"/>
                  <a:t>mod</a:t>
                </a:r>
                <a:r>
                  <a:rPr lang="ru-RU" dirty="0"/>
                  <a:t> 189781=39943. </a:t>
                </a:r>
              </a:p>
              <a:p>
                <a:pPr marL="0" indent="0">
                  <a:buNone/>
                </a:pPr>
                <a:r>
                  <a:rPr lang="ru-RU" dirty="0"/>
                  <a:t>Такой же результат мы можем получить при умножении </a:t>
                </a:r>
                <a:r>
                  <a:rPr lang="ru-RU" dirty="0" smtClean="0"/>
                  <a:t>открытых сообщений</a:t>
                </a:r>
                <a:r>
                  <a:rPr lang="ru-RU" dirty="0"/>
                  <a:t>: </a:t>
                </a:r>
                <a:r>
                  <a:rPr lang="en-US" dirty="0"/>
                  <a:t>m</a:t>
                </a:r>
                <a:r>
                  <a:rPr lang="ru-RU" dirty="0"/>
                  <a:t>1∙  </a:t>
                </a:r>
                <a:r>
                  <a:rPr lang="en-US" dirty="0"/>
                  <a:t>m</a:t>
                </a:r>
                <a:r>
                  <a:rPr lang="ru-RU" dirty="0"/>
                  <a:t>2= 56947∙ 64413 </a:t>
                </a:r>
                <a:r>
                  <a:rPr lang="en-US" dirty="0"/>
                  <a:t>mod</a:t>
                </a:r>
                <a:r>
                  <a:rPr lang="ru-RU" dirty="0"/>
                  <a:t> 189781 = 39943. 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r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59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Криптосистема Эль -</a:t>
            </a:r>
            <a:r>
              <a:rPr lang="ru-RU" dirty="0" err="1"/>
              <a:t>Гамаля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518864" y="1556792"/>
                <a:ext cx="8229600" cy="31249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i="1" dirty="0"/>
                  <a:t>Генерация ключей</a:t>
                </a:r>
                <a:endParaRPr lang="ru-RU" sz="2400" dirty="0"/>
              </a:p>
              <a:p>
                <a:r>
                  <a:rPr lang="ru-RU" sz="2400" dirty="0"/>
                  <a:t>Для генерации ключей проводятся следующие операции:</a:t>
                </a:r>
              </a:p>
              <a:p>
                <a:pPr lvl="0"/>
                <a:r>
                  <a:rPr lang="ru-RU" sz="2400" dirty="0"/>
                  <a:t>Генерируется просто число </a:t>
                </a:r>
                <a:r>
                  <a:rPr lang="en-US" sz="2400" dirty="0"/>
                  <a:t>p </a:t>
                </a:r>
                <a:r>
                  <a:rPr lang="ru-RU" sz="2400" dirty="0"/>
                  <a:t>и примитивный элемент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α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ϵ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GF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p</m:t>
                        </m:r>
                      </m:e>
                    </m:d>
                    <m:r>
                      <a:rPr lang="ru-RU" sz="2400">
                        <a:latin typeface="Cambria Math"/>
                      </a:rPr>
                      <m:t>;</m:t>
                    </m:r>
                  </m:oMath>
                </a14:m>
                <a:endParaRPr lang="ru-RU" sz="2400" dirty="0"/>
              </a:p>
              <a:p>
                <a:pPr lvl="0"/>
                <a:r>
                  <a:rPr lang="ru-RU" sz="2400" dirty="0"/>
                  <a:t>Выбирается случайное число а, такое что </a:t>
                </a:r>
              </a:p>
              <a:p>
                <a:endParaRPr lang="ru-RU" sz="2400" dirty="0"/>
              </a:p>
            </p:txBody>
          </p:sp>
        </mc:Choice>
        <mc:Fallback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864" y="1556792"/>
                <a:ext cx="8229600" cy="3124944"/>
              </a:xfrm>
              <a:blipFill rotWithShape="1">
                <a:blip r:embed="rId2"/>
                <a:stretch>
                  <a:fillRect l="-1111" t="-1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683568" y="3645024"/>
                <a:ext cx="8064896" cy="1687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400" smtClean="0">
                        <a:latin typeface="Cambria Math"/>
                        <a:ea typeface="Times New Roman"/>
                        <a:cs typeface="Times New Roman"/>
                      </a:rPr>
                      <m:t>1≤</m:t>
                    </m:r>
                    <m:r>
                      <m:rPr>
                        <m:sty m:val="p"/>
                      </m:rPr>
                      <a:rPr lang="ru-RU" sz="2400" smtClean="0">
                        <a:latin typeface="Cambria Math"/>
                        <a:ea typeface="Times New Roman"/>
                        <a:cs typeface="Times New Roman"/>
                      </a:rPr>
                      <m:t>a</m:t>
                    </m:r>
                    <m:r>
                      <a:rPr lang="ru-RU" sz="2400" smtClean="0">
                        <a:latin typeface="Cambria Math"/>
                        <a:ea typeface="Times New Roman"/>
                        <a:cs typeface="Times New Roman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p</m:t>
                    </m:r>
                    <m:r>
                      <a:rPr lang="ru-RU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</m:oMath>
                </a14:m>
                <a:r>
                  <a:rPr lang="ru-RU" sz="2400" dirty="0">
                    <a:effectLst/>
                    <a:latin typeface="Cambria Math"/>
                    <a:ea typeface="Times New Roman"/>
                    <a:cs typeface="Times New Roman"/>
                  </a:rPr>
                  <a:t/>
                </a:r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>и вычисляется значение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α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a</m:t>
                        </m:r>
                      </m:sup>
                    </m:sSup>
                    <m:r>
                      <a:rPr lang="ru-RU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r>
                      <a:rPr lang="ru-RU" sz="24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ru-RU" sz="2400" b="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4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Открытым </a:t>
                </a:r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>ключом выбирается набор </a:t>
                </a:r>
                <a:r>
                  <a:rPr lang="ru-RU" sz="2400" dirty="0">
                    <a:effectLst/>
                    <a:latin typeface="Cambria Math"/>
                    <a:ea typeface="Calibri"/>
                    <a:cs typeface="Times New Roman"/>
                  </a:rPr>
                  <a:t/>
                </a:r>
                <a:r>
                  <a:rPr lang="en-US" sz="2400" dirty="0" smtClean="0">
                    <a:effectLst/>
                    <a:latin typeface="Cambria Math"/>
                    <a:ea typeface="Calibri"/>
                    <a:cs typeface="Times New Roman"/>
                  </a:rPr>
                  <a:t>y= </a:t>
                </a:r>
                <a14:m>
                  <m:oMath xmlns:m="http://schemas.openxmlformats.org/officeDocument/2006/math">
                    <m:r>
                      <a:rPr lang="ru-RU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Calibri"/>
                        <a:cs typeface="Times New Roman"/>
                      </a:rPr>
                      <m:t>p</m:t>
                    </m:r>
                    <m:r>
                      <a:rPr lang="ru-RU" sz="2400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/>
                        <a:ea typeface="Calibri"/>
                        <a:cs typeface="Times New Roman"/>
                      </a:rPr>
                      <m:t>α</m:t>
                    </m:r>
                    <m:r>
                      <a:rPr lang="ru-RU" sz="2400">
                        <a:effectLst/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α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a</m:t>
                        </m:r>
                      </m:sup>
                    </m:sSup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mod</m:t>
                    </m:r>
                    <m:r>
                      <a:rPr lang="ru-RU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/>
                        <a:ea typeface="Times New Roman"/>
                        <a:cs typeface="Times New Roman"/>
                      </a:rPr>
                      <m:t>p</m:t>
                    </m:r>
                  </m:oMath>
                </a14:m>
                <a:r>
                  <a:rPr lang="ru-RU" sz="24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),</a:t>
                </a:r>
                <a:endParaRPr lang="en-US" sz="24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4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закрытый </a:t>
                </a:r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>ключ – число </a:t>
                </a:r>
                <a:r>
                  <a:rPr lang="ru-RU" sz="2400" dirty="0">
                    <a:effectLst/>
                    <a:latin typeface="Cambria Math"/>
                    <a:ea typeface="Times New Roman"/>
                    <a:cs typeface="Times New Roman"/>
                  </a:rPr>
                  <a:t>а.</a:t>
                </a:r>
                <a:endParaRPr lang="ru-RU" sz="24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45024"/>
                <a:ext cx="8064896" cy="1687513"/>
              </a:xfrm>
              <a:prstGeom prst="rect">
                <a:avLst/>
              </a:prstGeom>
              <a:blipFill rotWithShape="1">
                <a:blip r:embed="rId3"/>
                <a:stretch>
                  <a:fillRect l="-1134" b="-7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91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22255</TotalTime>
  <Words>697</Words>
  <Application>Microsoft Office PowerPoint</Application>
  <PresentationFormat>Экран (4:3)</PresentationFormat>
  <Paragraphs>106</Paragraphs>
  <Slides>37</Slides>
  <Notes>2</Notes>
  <HiddenSlides>3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Equation</vt:lpstr>
      <vt:lpstr>Гомоморфное шифрование</vt:lpstr>
      <vt:lpstr>Гомоморфизм</vt:lpstr>
      <vt:lpstr>Слайд 3</vt:lpstr>
      <vt:lpstr>Слайд 4</vt:lpstr>
      <vt:lpstr>Классификация гомоморфных систем шифрования</vt:lpstr>
      <vt:lpstr>Слайд 6</vt:lpstr>
      <vt:lpstr>Примеры криптосистем для гомоморфного шифрования</vt:lpstr>
      <vt:lpstr>Слайд 8</vt:lpstr>
      <vt:lpstr>2. Криптосистема Эль -Гамаля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Математические основы (дополнение)</vt:lpstr>
      <vt:lpstr>3.Криптосистема Пэйе (Paillier 1999г.)</vt:lpstr>
      <vt:lpstr>Способы выбора g</vt:lpstr>
      <vt:lpstr>Слайд 20</vt:lpstr>
      <vt:lpstr>Свойства гомоморфности  </vt:lpstr>
      <vt:lpstr>Свойства гомоморфности  </vt:lpstr>
      <vt:lpstr>Пример схемы Пэйе (Paillier)</vt:lpstr>
      <vt:lpstr>Слайд 24</vt:lpstr>
      <vt:lpstr>Слайд 25</vt:lpstr>
      <vt:lpstr>Применение схемы Пэйе</vt:lpstr>
      <vt:lpstr>Определение взаимных расстояний</vt:lpstr>
      <vt:lpstr>Протокол конфиденциального вычисления расстояний</vt:lpstr>
      <vt:lpstr>Слайд 29</vt:lpstr>
      <vt:lpstr>Слайд 30</vt:lpstr>
      <vt:lpstr>Протокол конфиденциального вычисления расстояний (продолжение)</vt:lpstr>
      <vt:lpstr>Шаг 2 продолжение</vt:lpstr>
      <vt:lpstr>Шаг 3</vt:lpstr>
      <vt:lpstr>Шаг 3 продолжение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viyak</dc:creator>
  <cp:lastModifiedBy>Admin</cp:lastModifiedBy>
  <cp:revision>79</cp:revision>
  <cp:lastPrinted>2018-11-19T19:02:13Z</cp:lastPrinted>
  <dcterms:created xsi:type="dcterms:W3CDTF">2017-10-25T17:05:47Z</dcterms:created>
  <dcterms:modified xsi:type="dcterms:W3CDTF">2018-11-21T12:22:29Z</dcterms:modified>
</cp:coreProperties>
</file>